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8"/>
  </p:notesMasterIdLst>
  <p:handoutMasterIdLst>
    <p:handoutMasterId r:id="rId39"/>
  </p:handoutMasterIdLst>
  <p:sldIdLst>
    <p:sldId id="258" r:id="rId5"/>
    <p:sldId id="682" r:id="rId6"/>
    <p:sldId id="683" r:id="rId7"/>
    <p:sldId id="532" r:id="rId8"/>
    <p:sldId id="687" r:id="rId9"/>
    <p:sldId id="688" r:id="rId10"/>
    <p:sldId id="684" r:id="rId11"/>
    <p:sldId id="685" r:id="rId12"/>
    <p:sldId id="686" r:id="rId13"/>
    <p:sldId id="673" r:id="rId14"/>
    <p:sldId id="674" r:id="rId15"/>
    <p:sldId id="469" r:id="rId16"/>
    <p:sldId id="588" r:id="rId17"/>
    <p:sldId id="626" r:id="rId18"/>
    <p:sldId id="675" r:id="rId19"/>
    <p:sldId id="657" r:id="rId20"/>
    <p:sldId id="631" r:id="rId21"/>
    <p:sldId id="662" r:id="rId22"/>
    <p:sldId id="640" r:id="rId23"/>
    <p:sldId id="680" r:id="rId24"/>
    <p:sldId id="681" r:id="rId25"/>
    <p:sldId id="678" r:id="rId26"/>
    <p:sldId id="644" r:id="rId27"/>
    <p:sldId id="566" r:id="rId28"/>
    <p:sldId id="646" r:id="rId29"/>
    <p:sldId id="570" r:id="rId30"/>
    <p:sldId id="571" r:id="rId31"/>
    <p:sldId id="572" r:id="rId32"/>
    <p:sldId id="573" r:id="rId33"/>
    <p:sldId id="488" r:id="rId34"/>
    <p:sldId id="668" r:id="rId35"/>
    <p:sldId id="667" r:id="rId36"/>
    <p:sldId id="480" r:id="rId37"/>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9">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00"/>
    <a:srgbClr val="FFCC99"/>
    <a:srgbClr val="E99627"/>
    <a:srgbClr val="F0AB30"/>
    <a:srgbClr val="FCAE46"/>
    <a:srgbClr val="00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74964" autoAdjust="0"/>
  </p:normalViewPr>
  <p:slideViewPr>
    <p:cSldViewPr snapToGrid="0">
      <p:cViewPr varScale="1">
        <p:scale>
          <a:sx n="96" d="100"/>
          <a:sy n="96" d="100"/>
        </p:scale>
        <p:origin x="1206" y="90"/>
      </p:cViewPr>
      <p:guideLst>
        <p:guide orient="horz" pos="2160"/>
        <p:guide pos="2880"/>
      </p:guideLst>
    </p:cSldViewPr>
  </p:slideViewPr>
  <p:outlineViewPr>
    <p:cViewPr>
      <p:scale>
        <a:sx n="33" d="100"/>
        <a:sy n="33" d="100"/>
      </p:scale>
      <p:origin x="0" y="17100"/>
    </p:cViewPr>
  </p:outlineViewPr>
  <p:notesTextViewPr>
    <p:cViewPr>
      <p:scale>
        <a:sx n="3" d="2"/>
        <a:sy n="3" d="2"/>
      </p:scale>
      <p:origin x="0" y="0"/>
    </p:cViewPr>
  </p:notesTextViewPr>
  <p:sorterViewPr>
    <p:cViewPr>
      <p:scale>
        <a:sx n="120" d="100"/>
        <a:sy n="120" d="100"/>
      </p:scale>
      <p:origin x="0" y="9498"/>
    </p:cViewPr>
  </p:sorterViewPr>
  <p:notesViewPr>
    <p:cSldViewPr snapToGrid="0">
      <p:cViewPr varScale="1">
        <p:scale>
          <a:sx n="104" d="100"/>
          <a:sy n="104" d="100"/>
        </p:scale>
        <p:origin x="-642" y="-84"/>
      </p:cViewPr>
      <p:guideLst>
        <p:guide orient="horz" pos="2209"/>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227" cy="352143"/>
          </a:xfrm>
          <a:prstGeom prst="rect">
            <a:avLst/>
          </a:prstGeom>
        </p:spPr>
        <p:txBody>
          <a:bodyPr vert="horz" lIns="93158" tIns="46580" rIns="93158" bIns="46580" rtlCol="0"/>
          <a:lstStyle>
            <a:lvl1pPr algn="l">
              <a:defRPr sz="1200"/>
            </a:lvl1pPr>
          </a:lstStyle>
          <a:p>
            <a:pPr>
              <a:defRPr/>
            </a:pPr>
            <a:endParaRPr lang="en-US"/>
          </a:p>
        </p:txBody>
      </p:sp>
      <p:sp>
        <p:nvSpPr>
          <p:cNvPr id="3" name="Date Placeholder 2"/>
          <p:cNvSpPr>
            <a:spLocks noGrp="1"/>
          </p:cNvSpPr>
          <p:nvPr>
            <p:ph type="dt" sz="quarter" idx="1"/>
          </p:nvPr>
        </p:nvSpPr>
        <p:spPr>
          <a:xfrm>
            <a:off x="5266575" y="0"/>
            <a:ext cx="4028227" cy="352143"/>
          </a:xfrm>
          <a:prstGeom prst="rect">
            <a:avLst/>
          </a:prstGeom>
        </p:spPr>
        <p:txBody>
          <a:bodyPr vert="horz" lIns="93158" tIns="46580" rIns="93158" bIns="46580" rtlCol="0"/>
          <a:lstStyle>
            <a:lvl1pPr algn="r">
              <a:defRPr sz="1200"/>
            </a:lvl1pPr>
          </a:lstStyle>
          <a:p>
            <a:pPr>
              <a:defRPr/>
            </a:pPr>
            <a:fld id="{BF400CAB-FD4B-4DD2-8B5F-EB2D1314CD80}" type="datetimeFigureOut">
              <a:rPr lang="en-US"/>
              <a:pPr>
                <a:defRPr/>
              </a:pPr>
              <a:t>3/26/2019</a:t>
            </a:fld>
            <a:endParaRPr lang="en-US"/>
          </a:p>
        </p:txBody>
      </p:sp>
      <p:sp>
        <p:nvSpPr>
          <p:cNvPr id="4" name="Footer Placeholder 3"/>
          <p:cNvSpPr>
            <a:spLocks noGrp="1"/>
          </p:cNvSpPr>
          <p:nvPr>
            <p:ph type="ftr" sz="quarter" idx="2"/>
          </p:nvPr>
        </p:nvSpPr>
        <p:spPr>
          <a:xfrm>
            <a:off x="0" y="6658258"/>
            <a:ext cx="4028227" cy="350520"/>
          </a:xfrm>
          <a:prstGeom prst="rect">
            <a:avLst/>
          </a:prstGeom>
        </p:spPr>
        <p:txBody>
          <a:bodyPr vert="horz" lIns="93158" tIns="46580" rIns="93158" bIns="4658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66575" y="6658258"/>
            <a:ext cx="4028227" cy="350520"/>
          </a:xfrm>
          <a:prstGeom prst="rect">
            <a:avLst/>
          </a:prstGeom>
        </p:spPr>
        <p:txBody>
          <a:bodyPr vert="horz" lIns="93158" tIns="46580" rIns="93158" bIns="46580" rtlCol="0" anchor="b"/>
          <a:lstStyle>
            <a:lvl1pPr algn="r">
              <a:defRPr sz="1200"/>
            </a:lvl1pPr>
          </a:lstStyle>
          <a:p>
            <a:pPr>
              <a:defRPr/>
            </a:pPr>
            <a:fld id="{65FD76CA-D6B5-4E1F-B87B-42BFB40B417E}" type="slidenum">
              <a:rPr lang="en-US"/>
              <a:pPr>
                <a:defRPr/>
              </a:pPr>
              <a:t>‹#›</a:t>
            </a:fld>
            <a:endParaRPr lang="en-US"/>
          </a:p>
        </p:txBody>
      </p:sp>
    </p:spTree>
    <p:extLst>
      <p:ext uri="{BB962C8B-B14F-4D97-AF65-F5344CB8AC3E}">
        <p14:creationId xmlns:p14="http://schemas.microsoft.com/office/powerpoint/2010/main" val="675032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28227" cy="352143"/>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5266575" y="0"/>
            <a:ext cx="4028227" cy="352143"/>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algn="r">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2895600" y="523875"/>
            <a:ext cx="3505200" cy="26304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29960" y="3329940"/>
            <a:ext cx="7436481" cy="3156303"/>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658258"/>
            <a:ext cx="4028227" cy="35052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5266575" y="6658258"/>
            <a:ext cx="4028227" cy="35052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algn="r">
              <a:defRPr sz="1200"/>
            </a:lvl1pPr>
          </a:lstStyle>
          <a:p>
            <a:pPr>
              <a:defRPr/>
            </a:pPr>
            <a:fld id="{F3814882-9091-4608-ACB8-C27FC5D60148}" type="slidenum">
              <a:rPr lang="en-US"/>
              <a:pPr>
                <a:defRPr/>
              </a:pPr>
              <a:t>‹#›</a:t>
            </a:fld>
            <a:endParaRPr lang="en-US"/>
          </a:p>
        </p:txBody>
      </p:sp>
    </p:spTree>
    <p:extLst>
      <p:ext uri="{BB962C8B-B14F-4D97-AF65-F5344CB8AC3E}">
        <p14:creationId xmlns:p14="http://schemas.microsoft.com/office/powerpoint/2010/main" val="1624464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D1ACA0E1-1F51-4D41-A9F6-A18EB472703C}"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9D4B3360-7D0A-4994-A02E-EAFBC6605E6D}" type="slidenum">
              <a:rPr lang="en-US" smtClean="0"/>
              <a:pPr/>
              <a:t>19</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smtClean="0"/>
              <a:t>All warrants under ICJ jurisdiction shall be entered into the National Crime Information Center (NCIC) by the appropriate local law enforcement agency or other authorized agency in the issuing state. Holding states shall honor all lawful warrants as entered by other states and within the next business day notify the ICJ office in the home/demanding state that the juvenile has been placed in custody pursuant to the warrant. Within two (2) business days of notification, the home/demanding state shall inform the holding state whether the home/demanding state intends to have the juvenile returned.  </a:t>
            </a:r>
          </a:p>
          <a:p>
            <a:r>
              <a:rPr lang="en-US" smtClean="0"/>
              <a:t> </a:t>
            </a:r>
          </a:p>
          <a:p>
            <a:r>
              <a:rPr lang="en-US" smtClean="0"/>
              <a:t>When the home/demanding state enters a warrant into NCIC as a "no bond/bail warrant" but the holding state's statutes allow for bond/bail on juvenile warrants, the holding state shall not release the juvenile in custodial detention on bond/bail. However, a juvenile subject to detention shall be afforded an opportunity for a hearing pursuant to ICJ Rule 6-109. </a:t>
            </a:r>
          </a:p>
          <a:p>
            <a:r>
              <a:rPr lang="en-US" smtClean="0"/>
              <a:t> </a:t>
            </a:r>
          </a:p>
          <a:p>
            <a:endParaRPr lang="en-US" smtClean="0"/>
          </a:p>
        </p:txBody>
      </p:sp>
      <p:sp>
        <p:nvSpPr>
          <p:cNvPr id="72708" name="Slide Number Placeholder 3"/>
          <p:cNvSpPr>
            <a:spLocks noGrp="1"/>
          </p:cNvSpPr>
          <p:nvPr>
            <p:ph type="sldNum" sz="quarter" idx="5"/>
          </p:nvPr>
        </p:nvSpPr>
        <p:spPr>
          <a:noFill/>
        </p:spPr>
        <p:txBody>
          <a:bodyPr/>
          <a:lstStyle/>
          <a:p>
            <a:fld id="{E4B71DF4-1520-4CDA-8236-2FBAF8A03920}" type="slidenum">
              <a:rPr lang="en-US" smtClean="0"/>
              <a:pPr/>
              <a:t>23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871E5A12-19AE-4CAD-8FD3-846317D11C9A}" type="slidenum">
              <a:rPr lang="en-US" smtClean="0"/>
              <a:pPr/>
              <a:t>24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9166796-EBF4-4125-B5A8-18BB8DD136DA}" type="slidenum">
              <a:rPr lang="en-US" smtClean="0"/>
              <a:pPr/>
              <a:t>25</a:t>
            </a:fld>
            <a:endParaRPr lang="en-US" smtClean="0"/>
          </a:p>
        </p:txBody>
      </p:sp>
      <p:sp>
        <p:nvSpPr>
          <p:cNvPr id="73731" name="Rectangle 2"/>
          <p:cNvSpPr>
            <a:spLocks noGrp="1" noRot="1" noChangeAspect="1" noChangeArrowheads="1" noTextEdit="1"/>
          </p:cNvSpPr>
          <p:nvPr>
            <p:ph type="sldImg"/>
          </p:nvPr>
        </p:nvSpPr>
        <p:spPr>
          <a:xfrm>
            <a:off x="2897188" y="523875"/>
            <a:ext cx="3505200" cy="2628900"/>
          </a:xfrm>
          <a:ln/>
        </p:spPr>
      </p:sp>
      <p:sp>
        <p:nvSpPr>
          <p:cNvPr id="73732" name="Rectangle 3"/>
          <p:cNvSpPr>
            <a:spLocks noGrp="1" noChangeArrowheads="1"/>
          </p:cNvSpPr>
          <p:nvPr>
            <p:ph type="body" idx="1"/>
          </p:nvPr>
        </p:nvSpPr>
        <p:spPr>
          <a:noFill/>
          <a:ln/>
        </p:spPr>
        <p:txBody>
          <a:bodyPr/>
          <a:lstStyle/>
          <a:p>
            <a:pPr eaLnBrk="1" hangingPunct="1"/>
            <a:r>
              <a:rPr lang="en-US" smtClean="0"/>
              <a:t>http://websters-online-dictionary.org/definition/liable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DFCD656-3360-407B-9794-3D4FFF70456C}" type="slidenum">
              <a:rPr lang="en-US" smtClean="0"/>
              <a:pPr/>
              <a:t>26</a:t>
            </a:fld>
            <a:endParaRPr lang="en-US" smtClean="0"/>
          </a:p>
        </p:txBody>
      </p:sp>
      <p:sp>
        <p:nvSpPr>
          <p:cNvPr id="74755" name="Rectangle 7"/>
          <p:cNvSpPr txBox="1">
            <a:spLocks noGrp="1" noChangeArrowheads="1"/>
          </p:cNvSpPr>
          <p:nvPr/>
        </p:nvSpPr>
        <p:spPr bwMode="auto">
          <a:xfrm>
            <a:off x="5266575" y="6658258"/>
            <a:ext cx="4028227" cy="350520"/>
          </a:xfrm>
          <a:prstGeom prst="rect">
            <a:avLst/>
          </a:prstGeom>
          <a:noFill/>
          <a:ln w="9525">
            <a:noFill/>
            <a:miter lim="800000"/>
            <a:headEnd/>
            <a:tailEnd/>
          </a:ln>
        </p:spPr>
        <p:txBody>
          <a:bodyPr lIns="93152" tIns="46578" rIns="93152" bIns="46578" anchor="b"/>
          <a:lstStyle/>
          <a:p>
            <a:pPr algn="r"/>
            <a:fld id="{2ECE655A-621A-4A1E-8B3B-DDB30D5F3AD3}" type="slidenum">
              <a:rPr lang="en-US" sz="1200"/>
              <a:pPr algn="r"/>
              <a:t>26</a:t>
            </a:fld>
            <a:endParaRPr lang="en-US" sz="1200" dirty="0"/>
          </a:p>
        </p:txBody>
      </p:sp>
      <p:sp>
        <p:nvSpPr>
          <p:cNvPr id="74756" name="Rectangle 2"/>
          <p:cNvSpPr>
            <a:spLocks noGrp="1" noRot="1" noChangeAspect="1" noChangeArrowheads="1" noTextEdit="1"/>
          </p:cNvSpPr>
          <p:nvPr>
            <p:ph type="sldImg"/>
          </p:nvPr>
        </p:nvSpPr>
        <p:spPr>
          <a:ln/>
        </p:spPr>
      </p:sp>
      <p:sp>
        <p:nvSpPr>
          <p:cNvPr id="74757" name="Rectangle 3"/>
          <p:cNvSpPr>
            <a:spLocks noGrp="1" noChangeArrowheads="1"/>
          </p:cNvSpPr>
          <p:nvPr>
            <p:ph type="body" idx="1"/>
          </p:nvPr>
        </p:nvSpPr>
        <p:spPr>
          <a:noFill/>
          <a:ln/>
        </p:spPr>
        <p:txBody>
          <a:bodyPr lIns="93152" tIns="46578" rIns="93152" bIns="46578"/>
          <a:lstStyle/>
          <a:p>
            <a:pPr lvl="1"/>
            <a:r>
              <a:rPr lang="en-US" sz="1100" dirty="0" smtClean="0"/>
              <a:t>Crime Control Act, 4 U.S.C. Section 112 (1965): Authorizes the creation of compacts for cooperative efforts and mutual assistance in the prevention of crime. </a:t>
            </a:r>
          </a:p>
          <a:p>
            <a:pPr lvl="2">
              <a:buFontTx/>
              <a:buChar char="•"/>
            </a:pPr>
            <a:r>
              <a:rPr lang="en-US" sz="1100" dirty="0" smtClean="0"/>
              <a:t>Congressional consent transforms the states’ agreement into federal law</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BFC3181-32F3-4AAB-B20F-09EFF7DCB1F7}" type="slidenum">
              <a:rPr lang="en-US" smtClean="0"/>
              <a:pPr/>
              <a:t>27</a:t>
            </a:fld>
            <a:endParaRPr lang="en-US" smtClean="0"/>
          </a:p>
        </p:txBody>
      </p:sp>
      <p:sp>
        <p:nvSpPr>
          <p:cNvPr id="75779" name="Rectangle 7"/>
          <p:cNvSpPr txBox="1">
            <a:spLocks noGrp="1" noChangeArrowheads="1"/>
          </p:cNvSpPr>
          <p:nvPr/>
        </p:nvSpPr>
        <p:spPr bwMode="auto">
          <a:xfrm>
            <a:off x="5266575" y="6658258"/>
            <a:ext cx="4028227" cy="350520"/>
          </a:xfrm>
          <a:prstGeom prst="rect">
            <a:avLst/>
          </a:prstGeom>
          <a:noFill/>
          <a:ln w="9525">
            <a:noFill/>
            <a:miter lim="800000"/>
            <a:headEnd/>
            <a:tailEnd/>
          </a:ln>
        </p:spPr>
        <p:txBody>
          <a:bodyPr lIns="93152" tIns="46578" rIns="93152" bIns="46578" anchor="b"/>
          <a:lstStyle/>
          <a:p>
            <a:pPr algn="r"/>
            <a:fld id="{1DCF9847-032A-49BB-89AB-182AA6A51481}" type="slidenum">
              <a:rPr lang="en-US" sz="1200"/>
              <a:pPr algn="r"/>
              <a:t>27</a:t>
            </a:fld>
            <a:endParaRPr lang="en-US" sz="1200" dirty="0"/>
          </a:p>
        </p:txBody>
      </p:sp>
      <p:sp>
        <p:nvSpPr>
          <p:cNvPr id="75780" name="Rectangle 2"/>
          <p:cNvSpPr>
            <a:spLocks noGrp="1" noRot="1" noChangeAspect="1" noChangeArrowheads="1" noTextEdit="1"/>
          </p:cNvSpPr>
          <p:nvPr>
            <p:ph type="sldImg"/>
          </p:nvPr>
        </p:nvSpPr>
        <p:spPr>
          <a:ln/>
        </p:spPr>
      </p:sp>
      <p:sp>
        <p:nvSpPr>
          <p:cNvPr id="95237" name="Rectangle 3"/>
          <p:cNvSpPr>
            <a:spLocks noGrp="1" noChangeArrowheads="1"/>
          </p:cNvSpPr>
          <p:nvPr>
            <p:ph type="body" idx="1"/>
          </p:nvPr>
        </p:nvSpPr>
        <p:spPr>
          <a:ln/>
        </p:spPr>
        <p:txBody>
          <a:bodyPr lIns="93152" tIns="46578" rIns="93152" bIns="46578"/>
          <a:lstStyle/>
          <a:p>
            <a:pPr marL="697925" lvl="1" indent="-291742">
              <a:buFont typeface="Arial" pitchFamily="34" charset="0"/>
              <a:buChar char="•"/>
              <a:defRPr/>
            </a:pPr>
            <a:r>
              <a:rPr lang="en-US" sz="1100" dirty="0" smtClean="0">
                <a:latin typeface="Arial" pitchFamily="34" charset="0"/>
                <a:cs typeface="Arial" pitchFamily="34" charset="0"/>
              </a:rPr>
              <a:t>All compacting states’ laws conflicting with this compact are superseded to the extent of the conflict</a:t>
            </a:r>
          </a:p>
          <a:p>
            <a:pPr marL="697925" lvl="1" indent="-291742">
              <a:buFont typeface="Arial" pitchFamily="34" charset="0"/>
              <a:buChar char="•"/>
              <a:defRPr/>
            </a:pPr>
            <a:r>
              <a:rPr lang="en-US" sz="1100" dirty="0" smtClean="0">
                <a:latin typeface="Arial" pitchFamily="34" charset="0"/>
                <a:cs typeface="Arial" pitchFamily="34" charset="0"/>
              </a:rPr>
              <a:t>No court can order relief inconsistent with the purpose of the compact</a:t>
            </a:r>
          </a:p>
          <a:p>
            <a:pPr marL="697925" lvl="1" indent="-291742">
              <a:buFont typeface="Arial" pitchFamily="34" charset="0"/>
              <a:buChar char="•"/>
              <a:defRPr/>
            </a:pPr>
            <a:r>
              <a:rPr lang="en-US" sz="1100" dirty="0" smtClean="0">
                <a:latin typeface="Arial" pitchFamily="34" charset="0"/>
                <a:cs typeface="Arial" pitchFamily="34" charset="0"/>
              </a:rPr>
              <a:t>A state law that would conflict with or attempt to supersede the Revised ICJ would be unenforceable as either a </a:t>
            </a:r>
          </a:p>
          <a:p>
            <a:pPr marL="1276571" lvl="2" indent="-464207">
              <a:buFont typeface="+mj-lt"/>
              <a:buAutoNum type="arabicPeriod"/>
              <a:defRPr/>
            </a:pPr>
            <a:r>
              <a:rPr lang="en-US" sz="1100" dirty="0">
                <a:latin typeface="Arial" pitchFamily="34" charset="0"/>
                <a:cs typeface="Arial" pitchFamily="34" charset="0"/>
              </a:rPr>
              <a:t>Breach of contract and/or </a:t>
            </a:r>
          </a:p>
          <a:p>
            <a:pPr marL="1276571" lvl="2" indent="-464207">
              <a:buFont typeface="+mj-lt"/>
              <a:buAutoNum type="arabicPeriod"/>
              <a:defRPr/>
            </a:pPr>
            <a:r>
              <a:rPr lang="en-US" sz="1100" dirty="0">
                <a:latin typeface="Arial" pitchFamily="34" charset="0"/>
                <a:cs typeface="Arial" pitchFamily="34" charset="0"/>
              </a:rPr>
              <a:t>Violation of federal law</a:t>
            </a:r>
          </a:p>
          <a:p>
            <a:pPr marL="754338" lvl="1" indent="-290130">
              <a:lnSpc>
                <a:spcPct val="80000"/>
              </a:lnSpc>
              <a:defRPr/>
            </a:pPr>
            <a:endParaRPr lang="en-US" sz="9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F9FE5B1-0DF8-4982-ABB1-0E1FD520BDA9}" type="slidenum">
              <a:rPr lang="en-US" smtClean="0"/>
              <a:pPr/>
              <a:t>28</a:t>
            </a:fld>
            <a:endParaRPr lang="en-US" smtClean="0"/>
          </a:p>
        </p:txBody>
      </p:sp>
      <p:sp>
        <p:nvSpPr>
          <p:cNvPr id="76803" name="Rectangle 7"/>
          <p:cNvSpPr txBox="1">
            <a:spLocks noGrp="1" noChangeArrowheads="1"/>
          </p:cNvSpPr>
          <p:nvPr/>
        </p:nvSpPr>
        <p:spPr bwMode="auto">
          <a:xfrm>
            <a:off x="5266575" y="6658258"/>
            <a:ext cx="4028227" cy="350520"/>
          </a:xfrm>
          <a:prstGeom prst="rect">
            <a:avLst/>
          </a:prstGeom>
          <a:noFill/>
          <a:ln w="9525">
            <a:noFill/>
            <a:miter lim="800000"/>
            <a:headEnd/>
            <a:tailEnd/>
          </a:ln>
        </p:spPr>
        <p:txBody>
          <a:bodyPr lIns="93152" tIns="46578" rIns="93152" bIns="46578" anchor="b"/>
          <a:lstStyle/>
          <a:p>
            <a:pPr algn="r"/>
            <a:fld id="{A0336FF8-8CC4-45EA-A0D2-D2BD65B54D06}" type="slidenum">
              <a:rPr lang="en-US" sz="1200"/>
              <a:pPr algn="r"/>
              <a:t>28</a:t>
            </a:fld>
            <a:endParaRPr lang="en-US" sz="1200" dirty="0"/>
          </a:p>
        </p:txBody>
      </p:sp>
      <p:sp>
        <p:nvSpPr>
          <p:cNvPr id="76804" name="Rectangle 2"/>
          <p:cNvSpPr>
            <a:spLocks noGrp="1" noRot="1" noChangeAspect="1" noChangeArrowheads="1" noTextEdit="1"/>
          </p:cNvSpPr>
          <p:nvPr>
            <p:ph type="sldImg"/>
          </p:nvPr>
        </p:nvSpPr>
        <p:spPr>
          <a:ln/>
        </p:spPr>
      </p:sp>
      <p:sp>
        <p:nvSpPr>
          <p:cNvPr id="96261" name="Rectangle 3"/>
          <p:cNvSpPr>
            <a:spLocks noGrp="1" noChangeArrowheads="1"/>
          </p:cNvSpPr>
          <p:nvPr>
            <p:ph type="body" idx="1"/>
          </p:nvPr>
        </p:nvSpPr>
        <p:spPr>
          <a:ln/>
        </p:spPr>
        <p:txBody>
          <a:bodyPr lIns="93152" tIns="46578" rIns="93152" bIns="46578"/>
          <a:lstStyle/>
          <a:p>
            <a:pPr marL="754338" lvl="1" indent="-290130">
              <a:spcBef>
                <a:spcPct val="20000"/>
              </a:spcBef>
              <a:buClr>
                <a:srgbClr val="FFFFFF"/>
              </a:buClr>
              <a:buSzPct val="100000"/>
              <a:buFontTx/>
              <a:buChar char="–"/>
              <a:defRPr/>
            </a:pPr>
            <a:r>
              <a:rPr lang="en-US" sz="1100" kern="0" dirty="0">
                <a:latin typeface="Arial" pitchFamily="34" charset="0"/>
                <a:cs typeface="Arial" pitchFamily="34" charset="0"/>
              </a:rPr>
              <a:t>The ICJ is a binding contract with other member states &amp; statutory law</a:t>
            </a:r>
          </a:p>
          <a:p>
            <a:pPr marL="754338" lvl="1" indent="-290130">
              <a:spcBef>
                <a:spcPct val="20000"/>
              </a:spcBef>
              <a:buClr>
                <a:srgbClr val="FFFFFF"/>
              </a:buClr>
              <a:buSzPct val="100000"/>
              <a:buFontTx/>
              <a:buChar char="–"/>
              <a:defRPr/>
            </a:pPr>
            <a:r>
              <a:rPr lang="en-US" sz="1100" kern="0" dirty="0">
                <a:latin typeface="Arial" pitchFamily="34" charset="0"/>
                <a:cs typeface="Arial" pitchFamily="34" charset="0"/>
              </a:rPr>
              <a:t>Article VII </a:t>
            </a:r>
            <a:r>
              <a:rPr lang="en-US" sz="1100" i="1" kern="0" dirty="0">
                <a:latin typeface="Arial" pitchFamily="34" charset="0"/>
                <a:cs typeface="Arial" pitchFamily="34" charset="0"/>
              </a:rPr>
              <a:t>– </a:t>
            </a:r>
            <a:r>
              <a:rPr lang="en-US" sz="1100" kern="0" dirty="0">
                <a:latin typeface="Arial" pitchFamily="34" charset="0"/>
                <a:cs typeface="Arial" pitchFamily="34" charset="0"/>
              </a:rPr>
              <a:t>The courts and executive agencies … shall enforce this compact and shall take all actions necessary and appropriate to effectuate the compact’s purposes and intent</a:t>
            </a:r>
          </a:p>
          <a:p>
            <a:pPr marL="754338" lvl="1" indent="-290130">
              <a:spcBef>
                <a:spcPct val="20000"/>
              </a:spcBef>
              <a:buClr>
                <a:srgbClr val="FFFFFF"/>
              </a:buClr>
              <a:buSzPct val="100000"/>
              <a:buFontTx/>
              <a:buChar char="–"/>
              <a:defRPr/>
            </a:pPr>
            <a:r>
              <a:rPr lang="en-US" sz="1100" kern="0" dirty="0">
                <a:latin typeface="Arial" pitchFamily="34" charset="0"/>
                <a:cs typeface="Arial" pitchFamily="34" charset="0"/>
              </a:rPr>
              <a:t>All courts shall take judicial notice of the compact and the rules</a:t>
            </a:r>
            <a:endParaRPr lang="en-US" sz="1100" i="1" kern="0" dirty="0">
              <a:latin typeface="Arial" pitchFamily="34" charset="0"/>
              <a:cs typeface="Arial" pitchFamily="34" charset="0"/>
            </a:endParaRPr>
          </a:p>
          <a:p>
            <a:pPr marL="754338" lvl="1" indent="-290130">
              <a:lnSpc>
                <a:spcPct val="80000"/>
              </a:lnSpc>
              <a:defRPr/>
            </a:pPr>
            <a:endParaRPr lang="en-US" sz="9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8AFDD98-3123-485F-AF27-6608C44AA86D}" type="slidenum">
              <a:rPr lang="en-US" smtClean="0"/>
              <a:pPr/>
              <a:t>29</a:t>
            </a:fld>
            <a:endParaRPr lang="en-US" smtClean="0"/>
          </a:p>
        </p:txBody>
      </p:sp>
      <p:sp>
        <p:nvSpPr>
          <p:cNvPr id="77827" name="Rectangle 7"/>
          <p:cNvSpPr txBox="1">
            <a:spLocks noGrp="1" noChangeArrowheads="1"/>
          </p:cNvSpPr>
          <p:nvPr/>
        </p:nvSpPr>
        <p:spPr bwMode="auto">
          <a:xfrm>
            <a:off x="5266575" y="6658258"/>
            <a:ext cx="4028227" cy="350520"/>
          </a:xfrm>
          <a:prstGeom prst="rect">
            <a:avLst/>
          </a:prstGeom>
          <a:noFill/>
          <a:ln w="9525">
            <a:noFill/>
            <a:miter lim="800000"/>
            <a:headEnd/>
            <a:tailEnd/>
          </a:ln>
        </p:spPr>
        <p:txBody>
          <a:bodyPr lIns="93152" tIns="46578" rIns="93152" bIns="46578" anchor="b"/>
          <a:lstStyle/>
          <a:p>
            <a:pPr algn="r"/>
            <a:fld id="{0B439CE9-28BF-4BF0-99F5-FDAE6B3007C5}" type="slidenum">
              <a:rPr lang="en-US" sz="1200"/>
              <a:pPr algn="r"/>
              <a:t>29</a:t>
            </a:fld>
            <a:endParaRPr lang="en-US" sz="1200" dirty="0"/>
          </a:p>
        </p:txBody>
      </p:sp>
      <p:sp>
        <p:nvSpPr>
          <p:cNvPr id="77828" name="Rectangle 2"/>
          <p:cNvSpPr>
            <a:spLocks noGrp="1" noRot="1" noChangeAspect="1" noChangeArrowheads="1" noTextEdit="1"/>
          </p:cNvSpPr>
          <p:nvPr>
            <p:ph type="sldImg"/>
          </p:nvPr>
        </p:nvSpPr>
        <p:spPr>
          <a:ln/>
        </p:spPr>
      </p:sp>
      <p:sp>
        <p:nvSpPr>
          <p:cNvPr id="97285" name="Rectangle 3"/>
          <p:cNvSpPr>
            <a:spLocks noGrp="1" noChangeArrowheads="1"/>
          </p:cNvSpPr>
          <p:nvPr>
            <p:ph type="body" idx="1"/>
          </p:nvPr>
        </p:nvSpPr>
        <p:spPr>
          <a:ln/>
        </p:spPr>
        <p:txBody>
          <a:bodyPr lIns="93152" tIns="46578" rIns="93152" bIns="46578"/>
          <a:lstStyle/>
          <a:p>
            <a:pPr marL="754338" lvl="1" indent="-290130">
              <a:spcBef>
                <a:spcPct val="20000"/>
              </a:spcBef>
              <a:buClr>
                <a:srgbClr val="FFFFFF"/>
              </a:buClr>
              <a:buSzPct val="100000"/>
              <a:buFontTx/>
              <a:buChar char="–"/>
              <a:defRPr/>
            </a:pPr>
            <a:r>
              <a:rPr lang="en-US" sz="1100" kern="0" dirty="0">
                <a:latin typeface="Arial" pitchFamily="34" charset="0"/>
                <a:cs typeface="Arial" pitchFamily="34" charset="0"/>
              </a:rPr>
              <a:t>The ICJ provides an alternative procedure to formal extradition proceedings</a:t>
            </a:r>
          </a:p>
          <a:p>
            <a:pPr marL="754338" lvl="1" indent="-290130">
              <a:spcBef>
                <a:spcPct val="20000"/>
              </a:spcBef>
              <a:buClr>
                <a:srgbClr val="FFFFFF"/>
              </a:buClr>
              <a:buSzPct val="100000"/>
              <a:buFontTx/>
              <a:buChar char="–"/>
              <a:defRPr/>
            </a:pPr>
            <a:r>
              <a:rPr lang="en-US" sz="1100" kern="0" dirty="0">
                <a:latin typeface="Arial" pitchFamily="34" charset="0"/>
                <a:cs typeface="Arial" pitchFamily="34" charset="0"/>
              </a:rPr>
              <a:t>States still have the constitutional right to formally extradite a juvenile</a:t>
            </a:r>
          </a:p>
          <a:p>
            <a:pPr marL="754338" lvl="1" indent="-290130">
              <a:spcBef>
                <a:spcPct val="20000"/>
              </a:spcBef>
              <a:buClr>
                <a:srgbClr val="FFFFFF"/>
              </a:buClr>
              <a:buSzPct val="100000"/>
              <a:buFontTx/>
              <a:buChar char="–"/>
              <a:defRPr/>
            </a:pPr>
            <a:r>
              <a:rPr lang="en-US" sz="1100" kern="0" dirty="0">
                <a:latin typeface="Arial" pitchFamily="34" charset="0"/>
                <a:cs typeface="Arial" pitchFamily="34" charset="0"/>
              </a:rPr>
              <a:t>Courts have held that an interstate compact authorized by Congress does not violate due process of law</a:t>
            </a:r>
          </a:p>
          <a:p>
            <a:pPr marL="754338" lvl="1" indent="-290130">
              <a:spcBef>
                <a:spcPct val="20000"/>
              </a:spcBef>
              <a:buClr>
                <a:srgbClr val="FFFFFF"/>
              </a:buClr>
              <a:buSzPct val="100000"/>
              <a:buFontTx/>
              <a:buChar char="–"/>
              <a:defRPr/>
            </a:pPr>
            <a:r>
              <a:rPr lang="en-US" sz="1100" kern="0" dirty="0">
                <a:latin typeface="Arial" pitchFamily="34" charset="0"/>
                <a:cs typeface="Arial" pitchFamily="34" charset="0"/>
              </a:rPr>
              <a:t>A juvenile is bound by the terms of the Revised ICJ and its rules  </a:t>
            </a:r>
          </a:p>
          <a:p>
            <a:pPr marL="1160518" lvl="2" indent="-232104">
              <a:spcBef>
                <a:spcPct val="20000"/>
              </a:spcBef>
              <a:buClr>
                <a:srgbClr val="FFFFFF"/>
              </a:buClr>
              <a:buSzPct val="100000"/>
              <a:buFontTx/>
              <a:buChar char="•"/>
              <a:defRPr/>
            </a:pPr>
            <a:r>
              <a:rPr lang="en-US" sz="1100" kern="0" dirty="0">
                <a:latin typeface="Arial" pitchFamily="34" charset="0"/>
                <a:cs typeface="Arial" pitchFamily="34" charset="0"/>
              </a:rPr>
              <a:t>A juvenile  is subject to the alternative procedures provided in the Compact and its rules, not the provisions of the Uniform Criminal Extradition and Rendition Act (UCERA).  </a:t>
            </a:r>
          </a:p>
          <a:p>
            <a:pPr marL="754338" lvl="1" indent="-290130">
              <a:spcBef>
                <a:spcPct val="20000"/>
              </a:spcBef>
              <a:buClr>
                <a:srgbClr val="FFFFFF"/>
              </a:buClr>
              <a:buSzPct val="100000"/>
              <a:buFontTx/>
              <a:buChar char="–"/>
              <a:defRPr/>
            </a:pPr>
            <a:endParaRPr lang="en-US" sz="1600" i="1" kern="0" dirty="0">
              <a:latin typeface="Century Gothic" pitchFamily="34" charset="0"/>
              <a:cs typeface="Arial"/>
            </a:endParaRPr>
          </a:p>
          <a:p>
            <a:pPr marL="754338" lvl="1" indent="-290130">
              <a:lnSpc>
                <a:spcPct val="80000"/>
              </a:lnSpc>
              <a:defRPr/>
            </a:pPr>
            <a:endParaRPr lang="en-US" sz="9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DA38D96E-7F7E-4366-993E-122C7D5D2015}" type="slidenum">
              <a:rPr lang="en-US" smtClean="0"/>
              <a:pPr/>
              <a:t>30</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18E884BB-0F04-4220-B218-4359A9FBB783}" type="slidenum">
              <a:rPr lang="en-US" smtClean="0"/>
              <a:pPr/>
              <a:t>31</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defTabSz="879825"/>
            <a:r>
              <a:rPr lang="en-US" sz="1100" dirty="0" smtClean="0"/>
              <a:t>Courts and executive agencies must enforce the Compact and its rules. </a:t>
            </a:r>
            <a:r>
              <a:rPr lang="en-US" sz="1100" i="1" dirty="0" smtClean="0"/>
              <a:t>See, </a:t>
            </a:r>
            <a:r>
              <a:rPr lang="en-US" sz="1100" dirty="0" smtClean="0"/>
              <a:t>Art. VII § A(2)</a:t>
            </a:r>
          </a:p>
          <a:p>
            <a:pPr defTabSz="879825"/>
            <a:endParaRPr lang="en-US" dirty="0" smtClean="0"/>
          </a:p>
          <a:p>
            <a:pPr defTabSz="879825"/>
            <a:r>
              <a:rPr lang="en-US" dirty="0" smtClean="0"/>
              <a:t>ICJ rules are binding on all states and their officials. Requirements of the ICJ extend to both state and county courts, probation authorities, paroling authorities and other agencies having responsibility for juveniles. Once adopted, the rules have the force and effect of statutory law and supersede any inconsistent and conflicting state laws.</a:t>
            </a:r>
          </a:p>
          <a:p>
            <a:pPr defTabSz="879825"/>
            <a:endParaRPr lang="en-US" dirty="0" smtClean="0"/>
          </a:p>
          <a:p>
            <a:pPr defTabSz="879825"/>
            <a:endParaRPr lang="en-US" dirty="0" smtClean="0"/>
          </a:p>
          <a:p>
            <a:pPr defTabSz="879825"/>
            <a:endParaRPr lang="en-US" dirty="0" smtClean="0"/>
          </a:p>
          <a:p>
            <a:pPr defTabSz="879825"/>
            <a:endParaRPr lang="en-US" dirty="0" smtClean="0"/>
          </a:p>
        </p:txBody>
      </p:sp>
      <p:sp>
        <p:nvSpPr>
          <p:cNvPr id="47108" name="Slide Number Placeholder 3"/>
          <p:cNvSpPr>
            <a:spLocks noGrp="1"/>
          </p:cNvSpPr>
          <p:nvPr>
            <p:ph type="sldNum" sz="quarter" idx="5"/>
          </p:nvPr>
        </p:nvSpPr>
        <p:spPr>
          <a:noFill/>
        </p:spPr>
        <p:txBody>
          <a:bodyPr/>
          <a:lstStyle/>
          <a:p>
            <a:fld id="{95C12E4A-A8BE-4C6D-B90B-052D01C14733}" type="slidenum">
              <a:rPr lang="en-US" smtClean="0"/>
              <a:pPr/>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F506240A-9915-45B0-AA9B-D8B0F8C8C496}" type="slidenum">
              <a:rPr lang="en-US" smtClean="0"/>
              <a:pPr/>
              <a:t>32</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A8CD1A2C-2C50-48E9-932B-CF6F7B83498B}" type="slidenum">
              <a:rPr lang="en-US" smtClean="0"/>
              <a:pPr/>
              <a:t>33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KY has passed the new</a:t>
            </a:r>
            <a:r>
              <a:rPr lang="en-US" baseline="0" dirty="0" smtClean="0"/>
              <a:t> Interstate Compact on the Placement of Children but is not operating under it as yet because it has not been ratified in 35 states (the requirement for nationwide implementation.</a:t>
            </a:r>
            <a:endParaRPr lang="en-US" dirty="0"/>
          </a:p>
        </p:txBody>
      </p:sp>
      <p:sp>
        <p:nvSpPr>
          <p:cNvPr id="4" name="Slide Number Placeholder 3"/>
          <p:cNvSpPr>
            <a:spLocks noGrp="1"/>
          </p:cNvSpPr>
          <p:nvPr>
            <p:ph type="sldNum" sz="quarter" idx="10"/>
          </p:nvPr>
        </p:nvSpPr>
        <p:spPr/>
        <p:txBody>
          <a:bodyPr/>
          <a:lstStyle/>
          <a:p>
            <a:pPr>
              <a:defRPr/>
            </a:pPr>
            <a:fld id="{F3814882-9091-4608-ACB8-C27FC5D60148}" type="slidenum">
              <a:rPr lang="en-US" smtClean="0"/>
              <a:pPr>
                <a:defRPr/>
              </a:pPr>
              <a:t>10</a:t>
            </a:fld>
            <a:endParaRPr lang="en-US"/>
          </a:p>
        </p:txBody>
      </p:sp>
    </p:spTree>
    <p:extLst>
      <p:ext uri="{BB962C8B-B14F-4D97-AF65-F5344CB8AC3E}">
        <p14:creationId xmlns:p14="http://schemas.microsoft.com/office/powerpoint/2010/main" val="3092502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B9861644-F6D6-4829-8739-46E525A65235}"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A593ACA6-3D83-4CBA-96A5-688CB2545B6B}" type="slidenum">
              <a:rPr lang="en-US" smtClean="0"/>
              <a:pPr/>
              <a:t>13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1351">
              <a:defRPr/>
            </a:pPr>
            <a:r>
              <a:rPr lang="en-US" sz="1100" dirty="0" smtClean="0">
                <a:latin typeface="Arial" pitchFamily="34" charset="0"/>
                <a:cs typeface="Arial" pitchFamily="34" charset="0"/>
              </a:rPr>
              <a:t>Juvenile authorities may release a runaway to their parent or legal guardian within the first 24 hours of detainment. This excludes weekends and holidays and cases where abuse or neglect are suspected. </a:t>
            </a:r>
            <a:r>
              <a:rPr lang="en-US" sz="1100" dirty="0" smtClean="0">
                <a:solidFill>
                  <a:srgbClr val="FF0000"/>
                </a:solidFill>
                <a:latin typeface="Arial" pitchFamily="34" charset="0"/>
                <a:cs typeface="Arial" pitchFamily="34" charset="0"/>
              </a:rPr>
              <a:t>  </a:t>
            </a:r>
          </a:p>
          <a:p>
            <a:pPr>
              <a:defRPr/>
            </a:pPr>
            <a:endParaRPr lang="en-US" sz="1100" dirty="0" smtClean="0">
              <a:latin typeface="Arial" pitchFamily="34" charset="0"/>
              <a:cs typeface="Arial" pitchFamily="34" charset="0"/>
            </a:endParaRPr>
          </a:p>
          <a:p>
            <a:pPr>
              <a:defRPr/>
            </a:pPr>
            <a:r>
              <a:rPr lang="en-US" sz="1100" dirty="0" smtClean="0">
                <a:latin typeface="Arial" pitchFamily="34" charset="0"/>
                <a:cs typeface="Arial" pitchFamily="34" charset="0"/>
              </a:rPr>
              <a:t>If the parent or legal guardian is unable or unwilling to pick up the juvenile within that timeframe, Rule 6-102 due process procedures must be used and the holding state is notified.  Runaways who are endangering themselves or others or held beyond the 24 hours, shall be held in secure facilities until returned by the home state. </a:t>
            </a:r>
          </a:p>
          <a:p>
            <a:pPr>
              <a:defRPr/>
            </a:pPr>
            <a:endParaRPr lang="en-US" sz="1100" dirty="0" smtClean="0">
              <a:latin typeface="Arial" pitchFamily="34" charset="0"/>
              <a:cs typeface="Arial" pitchFamily="34" charset="0"/>
            </a:endParaRPr>
          </a:p>
          <a:p>
            <a:pPr defTabSz="881351">
              <a:defRPr/>
            </a:pPr>
            <a:r>
              <a:rPr lang="en-US" sz="1100" dirty="0" smtClean="0">
                <a:latin typeface="Arial" pitchFamily="34" charset="0"/>
                <a:cs typeface="Arial" pitchFamily="34" charset="0"/>
              </a:rPr>
              <a:t>The home/demanding state works with the appropriate authority and/or court of jurisdiction to effect the safe return of the juvenile. It is the home/demanding state’s responsibility to determine the residency and jurisdictional facts of the runaway.</a:t>
            </a:r>
          </a:p>
          <a:p>
            <a:pPr>
              <a:spcBef>
                <a:spcPct val="20000"/>
              </a:spcBef>
              <a:buClr>
                <a:srgbClr val="FFFFFF"/>
              </a:buClr>
              <a:buSzPct val="100000"/>
              <a:defRPr/>
            </a:pPr>
            <a:r>
              <a:rPr lang="en-US" sz="1100" kern="0" dirty="0" smtClean="0">
                <a:latin typeface="Arial" pitchFamily="34" charset="0"/>
                <a:cs typeface="Arial" pitchFamily="34" charset="0"/>
              </a:rPr>
              <a:t>OJJDP Exclusion</a:t>
            </a:r>
          </a:p>
          <a:p>
            <a:pPr marL="275422" indent="-275422">
              <a:spcBef>
                <a:spcPct val="20000"/>
              </a:spcBef>
              <a:buClr>
                <a:srgbClr val="FFFFFF"/>
              </a:buClr>
              <a:buSzPct val="100000"/>
              <a:buFontTx/>
              <a:buChar char="–"/>
              <a:defRPr/>
            </a:pPr>
            <a:r>
              <a:rPr lang="en-US" sz="1100" kern="0" dirty="0" smtClean="0">
                <a:latin typeface="Arial" pitchFamily="34" charset="0"/>
                <a:cs typeface="Arial" pitchFamily="34" charset="0"/>
              </a:rPr>
              <a:t>Out-of-State runaways securely held beyond 24 hours solely for the purpose of being returned to proper custody in another state in response to a want, warrant, or request from a jurisdiction in the other state or pursuant to a court order must be reported as violations of the deinstitutionalization of status offenders requirements.  </a:t>
            </a:r>
          </a:p>
          <a:p>
            <a:pPr marL="275422" indent="-275422">
              <a:spcBef>
                <a:spcPct val="20000"/>
              </a:spcBef>
              <a:buClr>
                <a:srgbClr val="FFFFFF"/>
              </a:buClr>
              <a:buSzPct val="100000"/>
              <a:buFontTx/>
              <a:buChar char="–"/>
              <a:defRPr/>
            </a:pPr>
            <a:r>
              <a:rPr lang="en-US" sz="1100" kern="0" dirty="0" smtClean="0">
                <a:latin typeface="Arial" pitchFamily="34" charset="0"/>
                <a:cs typeface="Arial" pitchFamily="34" charset="0"/>
              </a:rPr>
              <a:t>Juveniles held pursuant to the Interstate Compact for Juveniles enacted by the state are excluded from the deinstitutionalization of status offenders requirements in total. </a:t>
            </a:r>
            <a:r>
              <a:rPr lang="en-US" sz="1100" b="1" kern="0" dirty="0" smtClean="0">
                <a:latin typeface="Arial" pitchFamily="34" charset="0"/>
                <a:cs typeface="Arial" pitchFamily="34" charset="0"/>
              </a:rPr>
              <a:t> </a:t>
            </a:r>
          </a:p>
          <a:p>
            <a:pPr defTabSz="881351">
              <a:defRPr/>
            </a:pPr>
            <a:endParaRPr lang="en-US" sz="1100" dirty="0" smtClean="0">
              <a:latin typeface="Arial" pitchFamily="34" charset="0"/>
              <a:cs typeface="Arial" pitchFamily="34" charset="0"/>
            </a:endParaRPr>
          </a:p>
          <a:p>
            <a:pPr>
              <a:defRPr/>
            </a:pPr>
            <a:endParaRPr lang="en-US" sz="1100" dirty="0" smtClean="0">
              <a:latin typeface="Arial" pitchFamily="34" charset="0"/>
              <a:cs typeface="Arial" pitchFamily="34" charset="0"/>
            </a:endParaRPr>
          </a:p>
        </p:txBody>
      </p:sp>
      <p:sp>
        <p:nvSpPr>
          <p:cNvPr id="61444" name="Slide Number Placeholder 3"/>
          <p:cNvSpPr>
            <a:spLocks noGrp="1"/>
          </p:cNvSpPr>
          <p:nvPr>
            <p:ph type="sldNum" sz="quarter" idx="5"/>
          </p:nvPr>
        </p:nvSpPr>
        <p:spPr>
          <a:noFill/>
        </p:spPr>
        <p:txBody>
          <a:bodyPr/>
          <a:lstStyle/>
          <a:p>
            <a:fld id="{9078075D-EB06-4B14-A1A3-1A7243E71877}" type="slidenum">
              <a:rPr lang="en-US" smtClean="0"/>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smtClean="0"/>
              <a:t>If a juvenile is held for longer than 24 hours, the holding state conducts a hearing for the juvenile where the judge informs the juvenile of their rights. </a:t>
            </a:r>
          </a:p>
          <a:p>
            <a:r>
              <a:rPr lang="en-US" dirty="0" smtClean="0"/>
              <a:t>The court may elect to appoint counsel or a guardian ad </a:t>
            </a:r>
            <a:r>
              <a:rPr lang="en-US" dirty="0" err="1" smtClean="0"/>
              <a:t>litem</a:t>
            </a:r>
            <a:r>
              <a:rPr lang="en-US" dirty="0" smtClean="0"/>
              <a:t> to represent the juvenile in this process. </a:t>
            </a:r>
          </a:p>
          <a:p>
            <a:endParaRPr lang="en-US" dirty="0" smtClean="0"/>
          </a:p>
          <a:p>
            <a:r>
              <a:rPr lang="en-US" dirty="0" smtClean="0"/>
              <a:t>If the juvenile agrees to the return, he/she will sign ICJ Form III in the presence (electronic or physical) of Judge who will also sign, consenting to return voluntarily. </a:t>
            </a:r>
            <a:r>
              <a:rPr lang="en-US" sz="1100" dirty="0" smtClean="0"/>
              <a:t>This applies to non-delinquent juveniles, probation and parole absconders, escapees, and juveniles accused of being delinquent. </a:t>
            </a:r>
            <a:endParaRPr lang="en-US" dirty="0" smtClean="0"/>
          </a:p>
          <a:p>
            <a:endParaRPr lang="en-US" dirty="0" smtClean="0"/>
          </a:p>
          <a:p>
            <a:r>
              <a:rPr lang="en-US" dirty="0" smtClean="0"/>
              <a:t>The holding state completes the Form III and forwards a copy to the home/demanding state.</a:t>
            </a:r>
          </a:p>
          <a:p>
            <a:endParaRPr lang="en-US" dirty="0" smtClean="0"/>
          </a:p>
          <a:p>
            <a:endParaRPr lang="en-US" dirty="0" smtClean="0"/>
          </a:p>
        </p:txBody>
      </p:sp>
      <p:sp>
        <p:nvSpPr>
          <p:cNvPr id="62468" name="Slide Number Placeholder 3"/>
          <p:cNvSpPr>
            <a:spLocks noGrp="1"/>
          </p:cNvSpPr>
          <p:nvPr>
            <p:ph type="sldNum" sz="quarter" idx="5"/>
          </p:nvPr>
        </p:nvSpPr>
        <p:spPr>
          <a:noFill/>
        </p:spPr>
        <p:txBody>
          <a:bodyPr/>
          <a:lstStyle/>
          <a:p>
            <a:fld id="{834E98F1-8AE0-4DEB-ADBA-B6375E07F2F8}" type="slidenum">
              <a:rPr lang="en-US" smtClean="0"/>
              <a:pPr/>
              <a:t>16</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sz="1100" dirty="0" smtClean="0"/>
              <a:t>To effect such a return, the appropriate authority in the home/demanding state prepares a written requisition within 60 calendar days of being notified that a.) the juvenile refuses to return voluntarily or b.) to request the court to take into custody a juvenile who is located in their jurisdiction.</a:t>
            </a:r>
          </a:p>
          <a:p>
            <a:endParaRPr lang="en-US" sz="1100" dirty="0" smtClean="0"/>
          </a:p>
          <a:p>
            <a:r>
              <a:rPr lang="en-US" sz="1100" dirty="0" smtClean="0"/>
              <a:t>Once in detention, such a juvenile may be held, pending non-voluntary return to the home/demanding state, for a maximum of 90 calendar days. The home/demanding state must maintain regular contact with the authorities preparing the requisition to ensure their accurate preparation and timely delivery to minimize detention time. </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6AAF527D-F392-432E-AE41-CA2CBBF7124D}" type="slidenum">
              <a:rPr lang="en-US" smtClean="0"/>
              <a:pPr/>
              <a:t>17</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E63D9CB2-400B-434C-8012-085E76910FD0}" type="slidenum">
              <a:rPr lang="en-US" smtClean="0"/>
              <a:pPr/>
              <a:t>18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2701925" y="2130425"/>
            <a:ext cx="4800600" cy="1470025"/>
          </a:xfrm>
        </p:spPr>
        <p:txBody>
          <a:bodyPr anchor="ctr"/>
          <a:lstStyle>
            <a:lvl1pPr>
              <a:defRPr/>
            </a:lvl1pPr>
          </a:lstStyle>
          <a:p>
            <a:r>
              <a:rPr lang="en-US" smtClean="0"/>
              <a:t>Click to edit Master title style</a:t>
            </a:r>
            <a:endParaRPr lang="en-US"/>
          </a:p>
        </p:txBody>
      </p:sp>
      <p:sp>
        <p:nvSpPr>
          <p:cNvPr id="22531" name="Rectangle 3"/>
          <p:cNvSpPr>
            <a:spLocks noGrp="1" noChangeArrowheads="1"/>
          </p:cNvSpPr>
          <p:nvPr>
            <p:ph type="subTitle" idx="1"/>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61987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p:txBody>
          <a:bodyPr/>
          <a:lstStyle>
            <a:lvl1pPr>
              <a:defRPr/>
            </a:lvl1pPr>
          </a:lstStyle>
          <a:p>
            <a:pPr>
              <a:defRPr/>
            </a:pPr>
            <a:fld id="{9ED9E54A-7F23-4B0C-AA65-E8A3BB982AD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426D0228-A774-4D2A-B662-0D73CF9CA7D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C9689BD5-3FC0-4B2C-BAA4-C36F21910E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A808A388-87E5-4E1D-AD52-BA0D0965DA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15DB6DD5-0E7E-4294-ABD7-83803D12C8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F25551F7-63A7-419F-85A2-98EE835495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9" name="Rectangle 6"/>
          <p:cNvSpPr>
            <a:spLocks noGrp="1" noChangeArrowheads="1"/>
          </p:cNvSpPr>
          <p:nvPr>
            <p:ph type="sldNum" sz="quarter" idx="12"/>
          </p:nvPr>
        </p:nvSpPr>
        <p:spPr>
          <a:ln/>
        </p:spPr>
        <p:txBody>
          <a:bodyPr/>
          <a:lstStyle>
            <a:lvl1pPr>
              <a:defRPr/>
            </a:lvl1pPr>
          </a:lstStyle>
          <a:p>
            <a:pPr>
              <a:defRPr/>
            </a:pPr>
            <a:fld id="{C1CF936A-62AC-4172-864D-09041EEC8F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5" name="Rectangle 6"/>
          <p:cNvSpPr>
            <a:spLocks noGrp="1" noChangeArrowheads="1"/>
          </p:cNvSpPr>
          <p:nvPr>
            <p:ph type="sldNum" sz="quarter" idx="12"/>
          </p:nvPr>
        </p:nvSpPr>
        <p:spPr>
          <a:ln/>
        </p:spPr>
        <p:txBody>
          <a:bodyPr/>
          <a:lstStyle>
            <a:lvl1pPr>
              <a:defRPr/>
            </a:lvl1pPr>
          </a:lstStyle>
          <a:p>
            <a:pPr>
              <a:defRPr/>
            </a:pPr>
            <a:fld id="{4BFA21E0-E646-4EA8-8BEA-CE2E82639C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4" name="Rectangle 6"/>
          <p:cNvSpPr>
            <a:spLocks noGrp="1" noChangeArrowheads="1"/>
          </p:cNvSpPr>
          <p:nvPr>
            <p:ph type="sldNum" sz="quarter" idx="12"/>
          </p:nvPr>
        </p:nvSpPr>
        <p:spPr>
          <a:ln/>
        </p:spPr>
        <p:txBody>
          <a:bodyPr/>
          <a:lstStyle>
            <a:lvl1pPr>
              <a:defRPr/>
            </a:lvl1pPr>
          </a:lstStyle>
          <a:p>
            <a:pPr>
              <a:defRPr/>
            </a:pPr>
            <a:fld id="{D3D44949-8963-4AEB-A101-B0DDB56B0E7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DE10C146-ED17-493B-9CE3-6D22A11613C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88D2630E-60BF-4A99-8154-843449A3FA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Serving Juveniles While Protecting Communities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25844E1-8485-403F-9881-EF31E6C5E322}" type="slidenum">
              <a:rPr lang="en-US"/>
              <a:pPr>
                <a:defRPr/>
              </a:pPr>
              <a:t>‹#›</a:t>
            </a:fld>
            <a:endParaRPr lang="en-US"/>
          </a:p>
        </p:txBody>
      </p:sp>
      <p:sp>
        <p:nvSpPr>
          <p:cNvPr id="8" name="Rectangle 7"/>
          <p:cNvSpPr/>
          <p:nvPr userDrawn="1"/>
        </p:nvSpPr>
        <p:spPr>
          <a:xfrm>
            <a:off x="0" y="838200"/>
            <a:ext cx="9144000" cy="5257800"/>
          </a:xfrm>
          <a:prstGeom prst="rect">
            <a:avLst/>
          </a:prstGeom>
          <a:solidFill>
            <a:srgbClr val="1C3290">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2" name="Picture 2" descr="ICJ-Sealf"/>
          <p:cNvPicPr>
            <a:picLocks noChangeAspect="1" noChangeArrowheads="1"/>
          </p:cNvPicPr>
          <p:nvPr userDrawn="1"/>
        </p:nvPicPr>
        <p:blipFill>
          <a:blip r:embed="rId16" cstate="print"/>
          <a:srcRect/>
          <a:stretch>
            <a:fillRect/>
          </a:stretch>
        </p:blipFill>
        <p:spPr bwMode="auto">
          <a:xfrm>
            <a:off x="184150" y="5807075"/>
            <a:ext cx="990600" cy="8667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694" r:id="rId1"/>
    <p:sldLayoutId id="2147484684" r:id="rId2"/>
    <p:sldLayoutId id="2147484685" r:id="rId3"/>
    <p:sldLayoutId id="2147484686" r:id="rId4"/>
    <p:sldLayoutId id="2147484687" r:id="rId5"/>
    <p:sldLayoutId id="2147484688" r:id="rId6"/>
    <p:sldLayoutId id="2147484689" r:id="rId7"/>
    <p:sldLayoutId id="2147484690" r:id="rId8"/>
    <p:sldLayoutId id="2147484691" r:id="rId9"/>
    <p:sldLayoutId id="2147484692" r:id="rId10"/>
    <p:sldLayoutId id="2147484693" r:id="rId11"/>
  </p:sldLayoutIdLst>
  <p:hf hdr="0" dt="0"/>
  <p:txStyles>
    <p:titleStyle>
      <a:lvl1pPr algn="l" rtl="0" eaLnBrk="0" fontAlgn="base" hangingPunct="0">
        <a:spcBef>
          <a:spcPct val="0"/>
        </a:spcBef>
        <a:spcAft>
          <a:spcPct val="0"/>
        </a:spcAft>
        <a:buClr>
          <a:srgbClr val="000000"/>
        </a:buClr>
        <a:buSzPct val="100000"/>
        <a:defRPr sz="3200">
          <a:solidFill>
            <a:schemeClr val="tx1"/>
          </a:solidFill>
          <a:latin typeface="+mj-lt"/>
          <a:ea typeface="+mj-ea"/>
          <a:cs typeface="+mj-cs"/>
        </a:defRPr>
      </a:lvl1pPr>
      <a:lvl2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2pPr>
      <a:lvl3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3pPr>
      <a:lvl4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4pPr>
      <a:lvl5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5pPr>
      <a:lvl6pPr marL="4572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6pPr>
      <a:lvl7pPr marL="9144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7pPr>
      <a:lvl8pPr marL="13716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8pPr>
      <a:lvl9pPr marL="18288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10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juvenilecompact.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0" y="1558925"/>
            <a:ext cx="9144000" cy="1820863"/>
          </a:xfrm>
        </p:spPr>
        <p:txBody>
          <a:bodyPr/>
          <a:lstStyle/>
          <a:p>
            <a:pPr algn="ctr" eaLnBrk="1" hangingPunct="1">
              <a:defRPr/>
            </a:pPr>
            <a:r>
              <a:rPr lang="en-US" sz="5400" spc="300" dirty="0" smtClean="0">
                <a:effectLst>
                  <a:outerShdw blurRad="38100" dist="38100" dir="2700000" algn="tl">
                    <a:srgbClr val="000000">
                      <a:alpha val="43137"/>
                    </a:srgbClr>
                  </a:outerShdw>
                </a:effectLst>
                <a:latin typeface="Century Gothic" pitchFamily="34" charset="0"/>
              </a:rPr>
              <a:t>Interstate Compact for Juveniles</a:t>
            </a:r>
          </a:p>
        </p:txBody>
      </p:sp>
      <p:sp>
        <p:nvSpPr>
          <p:cNvPr id="3076" name="Rectangle 3"/>
          <p:cNvSpPr>
            <a:spLocks noGrp="1" noChangeArrowheads="1"/>
          </p:cNvSpPr>
          <p:nvPr>
            <p:ph type="subTitle" idx="1"/>
          </p:nvPr>
        </p:nvSpPr>
        <p:spPr>
          <a:xfrm>
            <a:off x="1633538" y="4071938"/>
            <a:ext cx="6219825" cy="1752600"/>
          </a:xfrm>
        </p:spPr>
        <p:txBody>
          <a:bodyPr/>
          <a:lstStyle/>
          <a:p>
            <a:pPr algn="ctr" eaLnBrk="1" hangingPunct="1">
              <a:defRPr/>
            </a:pPr>
            <a:r>
              <a:rPr lang="en-US" sz="3600" dirty="0" smtClean="0">
                <a:effectLst>
                  <a:outerShdw blurRad="38100" dist="38100" dir="2700000" algn="tl">
                    <a:srgbClr val="000000">
                      <a:alpha val="43137"/>
                    </a:srgbClr>
                  </a:outerShdw>
                </a:effectLst>
                <a:latin typeface="Century Gothic" pitchFamily="34" charset="0"/>
              </a:rPr>
              <a:t>DCBS Training</a:t>
            </a:r>
          </a:p>
        </p:txBody>
      </p:sp>
      <p:sp>
        <p:nvSpPr>
          <p:cNvPr id="2" name="TextBox 1"/>
          <p:cNvSpPr txBox="1">
            <a:spLocks noChangeArrowheads="1"/>
          </p:cNvSpPr>
          <p:nvPr/>
        </p:nvSpPr>
        <p:spPr bwMode="auto">
          <a:xfrm>
            <a:off x="6064250" y="5670550"/>
            <a:ext cx="3079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dirty="0" smtClean="0">
                <a:effectLst>
                  <a:outerShdw blurRad="38100" dist="38100" dir="2700000" algn="tl">
                    <a:srgbClr val="000000">
                      <a:alpha val="43137"/>
                    </a:srgbClr>
                  </a:outerShdw>
                </a:effectLst>
                <a:latin typeface="Century Gothic" pitchFamily="34" charset="0"/>
              </a:rPr>
              <a:t>Updated March 2019</a:t>
            </a:r>
            <a:endParaRPr lang="en-US" dirty="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7"/>
            <a:ext cx="9144000" cy="883308"/>
          </a:xfrm>
        </p:spPr>
        <p:txBody>
          <a:bodyPr/>
          <a:lstStyle/>
          <a:p>
            <a:pPr algn="ctr"/>
            <a:r>
              <a:rPr lang="en-US" dirty="0">
                <a:effectLst>
                  <a:outerShdw blurRad="38100" dist="38100" dir="2700000" algn="tl">
                    <a:srgbClr val="000000">
                      <a:alpha val="43137"/>
                    </a:srgbClr>
                  </a:outerShdw>
                </a:effectLst>
                <a:latin typeface="Century Gothic" pitchFamily="34" charset="0"/>
              </a:rPr>
              <a:t>Interstate Compact on the Placement of </a:t>
            </a:r>
            <a:r>
              <a:rPr lang="en-US" dirty="0" smtClean="0">
                <a:effectLst>
                  <a:outerShdw blurRad="38100" dist="38100" dir="2700000" algn="tl">
                    <a:srgbClr val="000000">
                      <a:alpha val="43137"/>
                    </a:srgbClr>
                  </a:outerShdw>
                </a:effectLst>
                <a:latin typeface="Century Gothic" pitchFamily="34" charset="0"/>
              </a:rPr>
              <a:t>Children (ICPC)</a:t>
            </a:r>
            <a:endParaRPr lang="en-US"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0" y="1324304"/>
            <a:ext cx="9144000" cy="4754562"/>
          </a:xfrm>
        </p:spPr>
        <p:txBody>
          <a:bodyPr/>
          <a:lstStyle/>
          <a:p>
            <a:pPr marL="0" lvl="1" indent="0" algn="ctr">
              <a:buNone/>
              <a:defRPr/>
            </a:pPr>
            <a:r>
              <a:rPr lang="en-US" sz="2600" dirty="0">
                <a:latin typeface="Century Gothic" pitchFamily="34" charset="0"/>
              </a:rPr>
              <a:t>ICPC is an agreement between member states that governs the </a:t>
            </a:r>
            <a:r>
              <a:rPr lang="en-US" sz="2600" u="sng" dirty="0">
                <a:latin typeface="Century Gothic" pitchFamily="34" charset="0"/>
              </a:rPr>
              <a:t>placement</a:t>
            </a:r>
            <a:r>
              <a:rPr lang="en-US" sz="2600" dirty="0">
                <a:latin typeface="Century Gothic" pitchFamily="34" charset="0"/>
              </a:rPr>
              <a:t> of abused, neglected or dependent children into another state.  ICPC provides these children the same protections and services that would be provided to them if they remained in their home state.  ICPC also governs children placed as a result of an </a:t>
            </a:r>
            <a:r>
              <a:rPr lang="en-US" sz="2600" u="sng" dirty="0">
                <a:latin typeface="Century Gothic" pitchFamily="34" charset="0"/>
              </a:rPr>
              <a:t>independent or private adoption </a:t>
            </a:r>
            <a:r>
              <a:rPr lang="en-US" sz="2600" dirty="0">
                <a:latin typeface="Century Gothic" pitchFamily="34" charset="0"/>
              </a:rPr>
              <a:t>and all children (including delinquents) placed into r</a:t>
            </a:r>
            <a:r>
              <a:rPr lang="en-US" sz="2600" u="sng" dirty="0">
                <a:latin typeface="Century Gothic" pitchFamily="34" charset="0"/>
              </a:rPr>
              <a:t>esidential treatment facilities</a:t>
            </a:r>
            <a:r>
              <a:rPr lang="en-US" sz="2600" dirty="0">
                <a:latin typeface="Century Gothic" pitchFamily="34" charset="0"/>
              </a:rPr>
              <a:t>. ICPC includes the return of the child to the original jurisdiction should the placement proved not to be in the best interest of the child. </a:t>
            </a:r>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10</a:t>
            </a:fld>
            <a:endParaRPr lang="en-US"/>
          </a:p>
        </p:txBody>
      </p:sp>
    </p:spTree>
    <p:extLst>
      <p:ext uri="{BB962C8B-B14F-4D97-AF65-F5344CB8AC3E}">
        <p14:creationId xmlns:p14="http://schemas.microsoft.com/office/powerpoint/2010/main" val="3529557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20175" cy="639762"/>
          </a:xfrm>
        </p:spPr>
        <p:txBody>
          <a:bodyPr/>
          <a:lstStyle/>
          <a:p>
            <a:pPr algn="ctr"/>
            <a:r>
              <a:rPr lang="en-US" dirty="0">
                <a:effectLst>
                  <a:outerShdw blurRad="38100" dist="38100" dir="2700000" algn="tl">
                    <a:srgbClr val="000000">
                      <a:alpha val="43137"/>
                    </a:srgbClr>
                  </a:outerShdw>
                </a:effectLst>
                <a:latin typeface="Century Gothic" pitchFamily="34" charset="0"/>
              </a:rPr>
              <a:t>MOU between ICPC and ICJ</a:t>
            </a:r>
          </a:p>
        </p:txBody>
      </p:sp>
      <p:sp>
        <p:nvSpPr>
          <p:cNvPr id="3" name="Content Placeholder 2"/>
          <p:cNvSpPr>
            <a:spLocks noGrp="1"/>
          </p:cNvSpPr>
          <p:nvPr>
            <p:ph idx="1"/>
          </p:nvPr>
        </p:nvSpPr>
        <p:spPr>
          <a:xfrm>
            <a:off x="0" y="1182414"/>
            <a:ext cx="9020175" cy="4943749"/>
          </a:xfrm>
        </p:spPr>
        <p:txBody>
          <a:bodyPr/>
          <a:lstStyle/>
          <a:p>
            <a:r>
              <a:rPr lang="en-US" dirty="0">
                <a:latin typeface="Century Gothic" pitchFamily="34" charset="0"/>
              </a:rPr>
              <a:t>A Memorandum of Understanding (MOU) was entered into between the Interstate Commission for Juveniles and the Association of Administrators of the Interstate Compact on the Placement of Children on May 21, 2012.</a:t>
            </a:r>
          </a:p>
          <a:p>
            <a:pPr marL="0" indent="0">
              <a:buNone/>
            </a:pPr>
            <a:endParaRPr lang="en-US" dirty="0" smtClean="0"/>
          </a:p>
          <a:p>
            <a:r>
              <a:rPr lang="en-US" dirty="0">
                <a:latin typeface="Century Gothic" pitchFamily="34" charset="0"/>
              </a:rPr>
              <a:t> The purpose of the MOU is to foster communication, collaboration, education and training to clarify issues and resolve confusion at the local, state and national levels in the handling of those cases when both compacts may apply or in other cases when only one compact is to be used.</a:t>
            </a:r>
          </a:p>
          <a:p>
            <a:endParaRPr lang="en-US" dirty="0"/>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11</a:t>
            </a:fld>
            <a:endParaRPr lang="en-US"/>
          </a:p>
        </p:txBody>
      </p:sp>
    </p:spTree>
    <p:extLst>
      <p:ext uri="{BB962C8B-B14F-4D97-AF65-F5344CB8AC3E}">
        <p14:creationId xmlns:p14="http://schemas.microsoft.com/office/powerpoint/2010/main" val="317863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76300" y="1422400"/>
            <a:ext cx="7342188" cy="3686175"/>
          </a:xfrm>
        </p:spPr>
        <p:txBody>
          <a:bodyPr anchor="ctr"/>
          <a:lstStyle/>
          <a:p>
            <a:pPr algn="ctr">
              <a:defRPr/>
            </a:pPr>
            <a:r>
              <a:rPr lang="en-US" sz="5400" dirty="0" smtClean="0">
                <a:effectLst>
                  <a:outerShdw blurRad="38100" dist="38100" dir="2700000" algn="tl">
                    <a:srgbClr val="000000">
                      <a:alpha val="43137"/>
                    </a:srgbClr>
                  </a:outerShdw>
                </a:effectLst>
                <a:latin typeface="Century Gothic" pitchFamily="34" charset="0"/>
              </a:rPr>
              <a:t>Returning Juveniles</a:t>
            </a:r>
            <a:endParaRPr lang="en-US" dirty="0" smtClean="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77800"/>
            <a:ext cx="9020175" cy="1033463"/>
          </a:xfrm>
        </p:spPr>
        <p:txBody>
          <a:bodyPr anchor="t"/>
          <a:lstStyle/>
          <a:p>
            <a:pPr>
              <a:defRPr/>
            </a:pPr>
            <a:r>
              <a:rPr lang="en-US" sz="3800" dirty="0" smtClean="0">
                <a:effectLst>
                  <a:outerShdw blurRad="38100" dist="38100" dir="2700000" algn="tl">
                    <a:srgbClr val="000000">
                      <a:alpha val="43137"/>
                    </a:srgbClr>
                  </a:outerShdw>
                </a:effectLst>
                <a:latin typeface="Century Gothic" pitchFamily="34" charset="0"/>
              </a:rPr>
              <a:t>Situations Requiring Return of Juvenile</a:t>
            </a:r>
            <a:endParaRPr lang="en-US" sz="3800" dirty="0">
              <a:effectLst>
                <a:outerShdw blurRad="38100" dist="38100" dir="2700000" algn="tl">
                  <a:srgbClr val="000000">
                    <a:alpha val="43137"/>
                  </a:srgbClr>
                </a:outerShdw>
              </a:effectLst>
              <a:latin typeface="Century Gothic" pitchFamily="34" charset="0"/>
            </a:endParaRPr>
          </a:p>
        </p:txBody>
      </p:sp>
      <p:sp>
        <p:nvSpPr>
          <p:cNvPr id="20483" name="Content Placeholder 4"/>
          <p:cNvSpPr>
            <a:spLocks noGrp="1"/>
          </p:cNvSpPr>
          <p:nvPr>
            <p:ph idx="1"/>
          </p:nvPr>
        </p:nvSpPr>
        <p:spPr>
          <a:xfrm>
            <a:off x="254000" y="1211263"/>
            <a:ext cx="8755063" cy="4297362"/>
          </a:xfrm>
        </p:spPr>
        <p:txBody>
          <a:bodyPr/>
          <a:lstStyle/>
          <a:p>
            <a:r>
              <a:rPr lang="en-US" sz="2800" dirty="0" smtClean="0">
                <a:latin typeface="Century Gothic" pitchFamily="34" charset="0"/>
              </a:rPr>
              <a:t>A non-delinquent juvenile runs away to another state</a:t>
            </a:r>
          </a:p>
          <a:p>
            <a:endParaRPr lang="en-US" sz="800" dirty="0" smtClean="0">
              <a:latin typeface="Century Gothic" pitchFamily="34" charset="0"/>
            </a:endParaRPr>
          </a:p>
          <a:p>
            <a:r>
              <a:rPr lang="en-US" sz="2800" dirty="0" smtClean="0">
                <a:latin typeface="Century Gothic" pitchFamily="34" charset="0"/>
              </a:rPr>
              <a:t>A juvenile is an escapee, absconder, or accused delinquent and flees to another state</a:t>
            </a:r>
          </a:p>
          <a:p>
            <a:endParaRPr lang="en-US" sz="800" dirty="0" smtClean="0">
              <a:latin typeface="Century Gothic" pitchFamily="34" charset="0"/>
            </a:endParaRPr>
          </a:p>
          <a:p>
            <a:r>
              <a:rPr lang="en-US" sz="2800" dirty="0" smtClean="0">
                <a:latin typeface="Century Gothic" pitchFamily="34" charset="0"/>
              </a:rPr>
              <a:t>A placement fails for a juvenile under Interstate Compact for Juvenile’s supervision</a:t>
            </a:r>
          </a:p>
          <a:p>
            <a:endParaRPr lang="en-US" sz="800" dirty="0" smtClean="0">
              <a:latin typeface="Century Gothic" pitchFamily="34" charset="0"/>
            </a:endParaRPr>
          </a:p>
          <a:p>
            <a:r>
              <a:rPr lang="en-US" sz="2800" dirty="0" smtClean="0">
                <a:latin typeface="Century Gothic" pitchFamily="34" charset="0"/>
              </a:rPr>
              <a:t>Return can be voluntary or non-voluntary</a:t>
            </a:r>
          </a:p>
        </p:txBody>
      </p:sp>
      <p:sp>
        <p:nvSpPr>
          <p:cNvPr id="20484" name="Footer Placeholder 1"/>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46085" name="Slide Number Placeholder 2"/>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ABC348AB-01F9-43F8-A9BA-266833CBA71B}" type="slidenum">
              <a:rPr lang="en-US" smtClean="0">
                <a:effectLst>
                  <a:outerShdw blurRad="38100" dist="38100" dir="2700000" algn="tl">
                    <a:srgbClr val="000000">
                      <a:alpha val="43137"/>
                    </a:srgbClr>
                  </a:outerShdw>
                </a:effectLst>
                <a:latin typeface="Century Gothic" pitchFamily="34" charset="0"/>
              </a:rPr>
              <a:pPr eaLnBrk="1" hangingPunct="1">
                <a:defRPr/>
              </a:pPr>
              <a:t>13</a:t>
            </a:fld>
            <a:endParaRPr lang="en-US" dirty="0" smtClean="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788"/>
            <a:ext cx="9020175" cy="1182687"/>
          </a:xfrm>
        </p:spPr>
        <p:txBody>
          <a:bodyPr anchor="t"/>
          <a:lstStyle/>
          <a:p>
            <a:pPr>
              <a:defRPr/>
            </a:pPr>
            <a:r>
              <a:rPr lang="en-US" sz="4000" dirty="0">
                <a:effectLst>
                  <a:outerShdw blurRad="38100" dist="38100" dir="2700000" algn="tl">
                    <a:srgbClr val="000000">
                      <a:alpha val="43137"/>
                    </a:srgbClr>
                  </a:outerShdw>
                </a:effectLst>
                <a:latin typeface="Century Gothic" pitchFamily="34" charset="0"/>
              </a:rPr>
              <a:t>Non-Delinquent Runaways</a:t>
            </a:r>
          </a:p>
        </p:txBody>
      </p:sp>
      <p:sp>
        <p:nvSpPr>
          <p:cNvPr id="61443" name="Content Placeholder 2"/>
          <p:cNvSpPr>
            <a:spLocks noGrp="1"/>
          </p:cNvSpPr>
          <p:nvPr>
            <p:ph idx="1"/>
          </p:nvPr>
        </p:nvSpPr>
        <p:spPr>
          <a:xfrm>
            <a:off x="0" y="1000125"/>
            <a:ext cx="9144000" cy="4986338"/>
          </a:xfrm>
        </p:spPr>
        <p:txBody>
          <a:bodyPr/>
          <a:lstStyle/>
          <a:p>
            <a:pPr>
              <a:defRPr/>
            </a:pPr>
            <a:r>
              <a:rPr lang="en-US" sz="2600" dirty="0" smtClean="0">
                <a:latin typeface="Century Gothic" pitchFamily="34" charset="0"/>
              </a:rPr>
              <a:t>Within 24 hours of detainment, authorities may release a runaway to a parent or legal guardian without applying Rule 6-102</a:t>
            </a:r>
          </a:p>
          <a:p>
            <a:pPr lvl="1">
              <a:defRPr/>
            </a:pPr>
            <a:r>
              <a:rPr lang="en-US" sz="2200" dirty="0" smtClean="0">
                <a:latin typeface="Century Gothic" pitchFamily="34" charset="0"/>
              </a:rPr>
              <a:t>Except where instances of abuse/neglect is suspected</a:t>
            </a:r>
          </a:p>
          <a:p>
            <a:pPr lvl="1">
              <a:defRPr/>
            </a:pPr>
            <a:r>
              <a:rPr lang="en-US" sz="2200" dirty="0" smtClean="0">
                <a:latin typeface="Century Gothic" pitchFamily="34" charset="0"/>
              </a:rPr>
              <a:t>After 24 hours, the Compact must be applied</a:t>
            </a:r>
            <a:endParaRPr lang="en-US" sz="200" dirty="0">
              <a:latin typeface="Century Gothic" pitchFamily="34" charset="0"/>
            </a:endParaRPr>
          </a:p>
          <a:p>
            <a:pPr marL="457200" lvl="1" indent="0">
              <a:buFontTx/>
              <a:buNone/>
              <a:defRPr/>
            </a:pPr>
            <a:endParaRPr lang="en-US" sz="200" dirty="0" smtClean="0">
              <a:latin typeface="Century Gothic" pitchFamily="34" charset="0"/>
            </a:endParaRPr>
          </a:p>
          <a:p>
            <a:pPr>
              <a:defRPr/>
            </a:pPr>
            <a:r>
              <a:rPr lang="en-US" sz="2600" dirty="0" smtClean="0">
                <a:latin typeface="Century Gothic" pitchFamily="34" charset="0"/>
              </a:rPr>
              <a:t>Runaways </a:t>
            </a:r>
            <a:r>
              <a:rPr lang="en-US" sz="2600" dirty="0">
                <a:latin typeface="Century Gothic" pitchFamily="34" charset="0"/>
              </a:rPr>
              <a:t>are held in secure facilities </a:t>
            </a:r>
            <a:r>
              <a:rPr lang="en-US" sz="2600" dirty="0" smtClean="0">
                <a:latin typeface="Century Gothic" pitchFamily="34" charset="0"/>
              </a:rPr>
              <a:t>if</a:t>
            </a:r>
            <a:r>
              <a:rPr lang="en-US" sz="2600" dirty="0">
                <a:latin typeface="Century Gothic" pitchFamily="34" charset="0"/>
              </a:rPr>
              <a:t> </a:t>
            </a:r>
            <a:r>
              <a:rPr lang="en-US" sz="2600" dirty="0" smtClean="0">
                <a:latin typeface="Century Gothic" pitchFamily="34" charset="0"/>
              </a:rPr>
              <a:t>detained longer than 24 hours or if they are endangering themselves or others</a:t>
            </a:r>
          </a:p>
          <a:p>
            <a:pPr lvl="1">
              <a:defRPr/>
            </a:pPr>
            <a:r>
              <a:rPr lang="en-US" sz="2200" dirty="0" smtClean="0">
                <a:latin typeface="Century Gothic" pitchFamily="34" charset="0"/>
              </a:rPr>
              <a:t>OJJDP Exclusion</a:t>
            </a:r>
          </a:p>
          <a:p>
            <a:pPr lvl="2">
              <a:defRPr/>
            </a:pPr>
            <a:r>
              <a:rPr lang="en-US" sz="1800" dirty="0" smtClean="0">
                <a:latin typeface="Century Gothic" pitchFamily="34" charset="0"/>
              </a:rPr>
              <a:t>Juveniles </a:t>
            </a:r>
            <a:r>
              <a:rPr lang="en-US" sz="1800" dirty="0">
                <a:latin typeface="Century Gothic" pitchFamily="34" charset="0"/>
              </a:rPr>
              <a:t>held pursuant to the ICJ are excluded from the deinstitutionalization of status offenders </a:t>
            </a:r>
            <a:r>
              <a:rPr lang="en-US" sz="1800" dirty="0" smtClean="0">
                <a:latin typeface="Century Gothic" pitchFamily="34" charset="0"/>
              </a:rPr>
              <a:t>requirements. See</a:t>
            </a:r>
            <a:r>
              <a:rPr lang="en-US" sz="1800" dirty="0">
                <a:latin typeface="Century Gothic" pitchFamily="34" charset="0"/>
              </a:rPr>
              <a:t>, </a:t>
            </a:r>
            <a:r>
              <a:rPr lang="en-US" sz="1800" i="1" dirty="0">
                <a:latin typeface="Century Gothic" pitchFamily="34" charset="0"/>
              </a:rPr>
              <a:t>Notice of Clarification of OJJDP Policy on Secure Detention of Runaways</a:t>
            </a:r>
          </a:p>
          <a:p>
            <a:pPr>
              <a:buFontTx/>
              <a:buNone/>
              <a:defRPr/>
            </a:pPr>
            <a:endParaRPr lang="en-US" sz="2200" dirty="0" smtClean="0">
              <a:effectLst>
                <a:outerShdw blurRad="38100" dist="38100" dir="2700000" algn="tl">
                  <a:srgbClr val="000000">
                    <a:alpha val="43137"/>
                  </a:srgbClr>
                </a:outerShdw>
              </a:effectLst>
              <a:latin typeface="Century Gothic" pitchFamily="34" charset="0"/>
            </a:endParaRPr>
          </a:p>
          <a:p>
            <a:pPr algn="r">
              <a:buFontTx/>
              <a:buNone/>
              <a:defRPr/>
            </a:pPr>
            <a:r>
              <a:rPr lang="en-US" sz="1200" dirty="0" smtClean="0">
                <a:effectLst>
                  <a:outerShdw blurRad="38100" dist="38100" dir="2700000" algn="tl">
                    <a:srgbClr val="000000">
                      <a:alpha val="43137"/>
                    </a:srgbClr>
                  </a:outerShdw>
                </a:effectLst>
                <a:latin typeface="Century Gothic" pitchFamily="34" charset="0"/>
              </a:rPr>
              <a:t>									</a:t>
            </a:r>
            <a:endParaRPr lang="en-US" sz="1200" dirty="0" smtClean="0">
              <a:latin typeface="Century Gothic" pitchFamily="34" charset="0"/>
            </a:endParaRPr>
          </a:p>
        </p:txBody>
      </p:sp>
      <p:sp>
        <p:nvSpPr>
          <p:cNvPr id="21508" name="Footer Placeholder 5"/>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71685"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D215354B-6F01-4C21-A3BB-268D0C1A632D}" type="slidenum">
              <a:rPr lang="en-US" smtClean="0">
                <a:effectLst>
                  <a:outerShdw blurRad="38100" dist="38100" dir="2700000" algn="tl">
                    <a:srgbClr val="000000">
                      <a:alpha val="43137"/>
                    </a:srgbClr>
                  </a:outerShdw>
                </a:effectLst>
                <a:latin typeface="Century Gothic" pitchFamily="34" charset="0"/>
              </a:rPr>
              <a:pPr eaLnBrk="1" hangingPunct="1">
                <a:defRPr/>
              </a:pPr>
              <a:t>14</a:t>
            </a:fld>
            <a:endParaRPr lang="en-US" dirty="0" smtClean="0">
              <a:effectLst>
                <a:outerShdw blurRad="38100" dist="38100" dir="2700000" algn="tl">
                  <a:srgbClr val="000000">
                    <a:alpha val="43137"/>
                  </a:srgbClr>
                </a:outerShdw>
              </a:effectLst>
              <a:latin typeface="Century Gothic" pitchFamily="34" charset="0"/>
            </a:endParaRPr>
          </a:p>
        </p:txBody>
      </p:sp>
      <p:sp>
        <p:nvSpPr>
          <p:cNvPr id="21510" name="Text Box 5"/>
          <p:cNvSpPr txBox="1">
            <a:spLocks noChangeArrowheads="1"/>
          </p:cNvSpPr>
          <p:nvPr/>
        </p:nvSpPr>
        <p:spPr bwMode="auto">
          <a:xfrm>
            <a:off x="7421563" y="5618163"/>
            <a:ext cx="1568450" cy="368300"/>
          </a:xfrm>
          <a:prstGeom prst="rect">
            <a:avLst/>
          </a:prstGeom>
          <a:noFill/>
          <a:ln w="9525">
            <a:noFill/>
            <a:miter lim="800000"/>
            <a:headEnd/>
            <a:tailEnd/>
          </a:ln>
        </p:spPr>
        <p:txBody>
          <a:bodyPr>
            <a:spAutoFit/>
          </a:bodyPr>
          <a:lstStyle/>
          <a:p>
            <a:pPr algn="r">
              <a:spcBef>
                <a:spcPct val="50000"/>
              </a:spcBef>
            </a:pPr>
            <a:r>
              <a:rPr lang="en-US">
                <a:latin typeface="Century Gothic" pitchFamily="34" charset="0"/>
              </a:rPr>
              <a:t>Rule 6-101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15</a:t>
            </a:fld>
            <a:endParaRPr lang="en-US"/>
          </a:p>
        </p:txBody>
      </p:sp>
      <p:sp>
        <p:nvSpPr>
          <p:cNvPr id="7" name="Content Placeholder 6"/>
          <p:cNvSpPr>
            <a:spLocks noGrp="1"/>
          </p:cNvSpPr>
          <p:nvPr>
            <p:ph idx="1"/>
          </p:nvPr>
        </p:nvSpPr>
        <p:spPr/>
        <p:txBody>
          <a:bodyPr/>
          <a:lstStyle/>
          <a:p>
            <a:endParaRPr lang="en-US" dirty="0"/>
          </a:p>
        </p:txBody>
      </p:sp>
      <p:pic>
        <p:nvPicPr>
          <p:cNvPr id="10" name="Picture 9"/>
          <p:cNvPicPr>
            <a:picLocks noChangeAspect="1"/>
          </p:cNvPicPr>
          <p:nvPr/>
        </p:nvPicPr>
        <p:blipFill>
          <a:blip r:embed="rId2"/>
          <a:stretch>
            <a:fillRect/>
          </a:stretch>
        </p:blipFill>
        <p:spPr>
          <a:xfrm>
            <a:off x="1025180" y="274638"/>
            <a:ext cx="7661620" cy="5702951"/>
          </a:xfrm>
          <a:prstGeom prst="rect">
            <a:avLst/>
          </a:prstGeom>
        </p:spPr>
      </p:pic>
    </p:spTree>
    <p:extLst>
      <p:ext uri="{BB962C8B-B14F-4D97-AF65-F5344CB8AC3E}">
        <p14:creationId xmlns:p14="http://schemas.microsoft.com/office/powerpoint/2010/main" val="670537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513"/>
            <a:ext cx="8723313" cy="592137"/>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Voluntary Return of Runaways</a:t>
            </a:r>
            <a:endParaRPr lang="en-US" sz="4000"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0" y="914400"/>
            <a:ext cx="9144000" cy="5265738"/>
          </a:xfrm>
        </p:spPr>
        <p:txBody>
          <a:bodyPr/>
          <a:lstStyle/>
          <a:p>
            <a:pPr>
              <a:defRPr/>
            </a:pPr>
            <a:r>
              <a:rPr lang="en-US" sz="2600" dirty="0" smtClean="0">
                <a:latin typeface="Century Gothic" pitchFamily="34" charset="0"/>
              </a:rPr>
              <a:t>Judge conducts a hearing informing juvenile of rights</a:t>
            </a:r>
          </a:p>
          <a:p>
            <a:pPr lvl="1">
              <a:defRPr/>
            </a:pPr>
            <a:r>
              <a:rPr lang="en-US" sz="2200" dirty="0">
                <a:latin typeface="Century Gothic" pitchFamily="34" charset="0"/>
              </a:rPr>
              <a:t>M</a:t>
            </a:r>
            <a:r>
              <a:rPr lang="en-US" sz="2200" dirty="0" smtClean="0">
                <a:latin typeface="Century Gothic" pitchFamily="34" charset="0"/>
              </a:rPr>
              <a:t>ay </a:t>
            </a:r>
            <a:r>
              <a:rPr lang="en-US" sz="2200" dirty="0">
                <a:latin typeface="Century Gothic" pitchFamily="34" charset="0"/>
              </a:rPr>
              <a:t>use ICJ Juvenile Rights </a:t>
            </a:r>
            <a:r>
              <a:rPr lang="en-US" sz="2200" dirty="0" smtClean="0">
                <a:latin typeface="Century Gothic" pitchFamily="34" charset="0"/>
              </a:rPr>
              <a:t>Form</a:t>
            </a:r>
          </a:p>
          <a:p>
            <a:pPr lvl="1">
              <a:defRPr/>
            </a:pPr>
            <a:r>
              <a:rPr lang="en-US" sz="2200" dirty="0" smtClean="0">
                <a:latin typeface="Century Gothic" pitchFamily="34" charset="0"/>
              </a:rPr>
              <a:t>The </a:t>
            </a:r>
            <a:r>
              <a:rPr lang="en-US" sz="2200" dirty="0">
                <a:latin typeface="Century Gothic" pitchFamily="34" charset="0"/>
              </a:rPr>
              <a:t>court may appoint counsel or guardian ad </a:t>
            </a:r>
            <a:r>
              <a:rPr lang="en-US" sz="2200" dirty="0" smtClean="0">
                <a:latin typeface="Century Gothic" pitchFamily="34" charset="0"/>
              </a:rPr>
              <a:t>litem</a:t>
            </a:r>
          </a:p>
          <a:p>
            <a:pPr lvl="1">
              <a:defRPr/>
            </a:pPr>
            <a:endParaRPr lang="en-US" sz="800" dirty="0" smtClean="0">
              <a:latin typeface="Century Gothic" pitchFamily="34" charset="0"/>
            </a:endParaRPr>
          </a:p>
          <a:p>
            <a:pPr>
              <a:defRPr/>
            </a:pPr>
            <a:r>
              <a:rPr lang="en-US" sz="2600" dirty="0" smtClean="0">
                <a:latin typeface="Century Gothic" pitchFamily="34" charset="0"/>
              </a:rPr>
              <a:t>The juvenile and the judge sign the ICJ Form III</a:t>
            </a:r>
          </a:p>
          <a:p>
            <a:pPr>
              <a:defRPr/>
            </a:pPr>
            <a:endParaRPr lang="en-US" sz="800" dirty="0" smtClean="0">
              <a:latin typeface="Century Gothic" pitchFamily="34" charset="0"/>
            </a:endParaRPr>
          </a:p>
          <a:p>
            <a:pPr>
              <a:defRPr/>
            </a:pPr>
            <a:r>
              <a:rPr lang="en-US" sz="2600" dirty="0" smtClean="0">
                <a:latin typeface="Century Gothic" pitchFamily="34" charset="0"/>
              </a:rPr>
              <a:t>Holding state forwards the completed ICJ Form III to the home/demanding state within 5 business days</a:t>
            </a:r>
          </a:p>
          <a:p>
            <a:pPr>
              <a:defRPr/>
            </a:pPr>
            <a:endParaRPr lang="en-US" sz="800" dirty="0" smtClean="0">
              <a:latin typeface="Century Gothic" pitchFamily="34" charset="0"/>
            </a:endParaRPr>
          </a:p>
          <a:p>
            <a:pPr>
              <a:defRPr/>
            </a:pPr>
            <a:r>
              <a:rPr lang="en-US" sz="2600" dirty="0">
                <a:latin typeface="Century Gothic" pitchFamily="34" charset="0"/>
              </a:rPr>
              <a:t>For voluntary return of runaways who allege abuse/neglect:</a:t>
            </a:r>
          </a:p>
          <a:p>
            <a:pPr lvl="1">
              <a:defRPr/>
            </a:pPr>
            <a:r>
              <a:rPr lang="en-US" sz="2200" dirty="0">
                <a:latin typeface="Century Gothic" pitchFamily="34" charset="0"/>
              </a:rPr>
              <a:t>The Form III must indicate who will be assuming responsibility for the </a:t>
            </a:r>
            <a:r>
              <a:rPr lang="en-US" sz="2200" dirty="0" smtClean="0">
                <a:latin typeface="Century Gothic" pitchFamily="34" charset="0"/>
              </a:rPr>
              <a:t>juvenile</a:t>
            </a:r>
            <a:endParaRPr lang="en-US" sz="2800" dirty="0" smtClean="0">
              <a:latin typeface="Century Gothic" pitchFamily="34" charset="0"/>
            </a:endParaRPr>
          </a:p>
          <a:p>
            <a:pPr>
              <a:defRPr/>
            </a:pPr>
            <a:endParaRPr lang="en-US" sz="2800" dirty="0" smtClean="0">
              <a:latin typeface="Century Gothic" pitchFamily="34" charset="0"/>
            </a:endParaRPr>
          </a:p>
          <a:p>
            <a:pPr marL="0" indent="0" algn="r">
              <a:buFontTx/>
              <a:buNone/>
              <a:defRPr/>
            </a:pPr>
            <a:endParaRPr lang="en-US" sz="1200" i="1" dirty="0" smtClean="0">
              <a:effectLst>
                <a:outerShdw blurRad="38100" dist="38100" dir="2700000" algn="tl">
                  <a:srgbClr val="000000">
                    <a:alpha val="43137"/>
                  </a:srgbClr>
                </a:outerShdw>
              </a:effectLst>
              <a:latin typeface="Century Gothic" pitchFamily="34" charset="0"/>
            </a:endParaRPr>
          </a:p>
        </p:txBody>
      </p:sp>
      <p:sp>
        <p:nvSpPr>
          <p:cNvPr id="5" name="Slide Number Placeholder 4"/>
          <p:cNvSpPr>
            <a:spLocks noGrp="1"/>
          </p:cNvSpPr>
          <p:nvPr>
            <p:ph type="sldNum" sz="quarter" idx="12"/>
          </p:nvPr>
        </p:nvSpPr>
        <p:spPr/>
        <p:txBody>
          <a:bodyPr/>
          <a:lstStyle/>
          <a:p>
            <a:pPr>
              <a:defRPr/>
            </a:pPr>
            <a:fld id="{88B95E1E-2464-42BA-93A2-20F9471FFC8D}" type="slidenum">
              <a:rPr lang="en-US" smtClean="0">
                <a:effectLst>
                  <a:outerShdw blurRad="38100" dist="38100" dir="2700000" algn="tl">
                    <a:srgbClr val="000000">
                      <a:alpha val="43137"/>
                    </a:srgbClr>
                  </a:outerShdw>
                </a:effectLst>
                <a:latin typeface="Century Gothic" pitchFamily="34" charset="0"/>
              </a:rPr>
              <a:pPr>
                <a:defRPr/>
              </a:pPr>
              <a:t>16</a:t>
            </a:fld>
            <a:endParaRPr lang="en-US" dirty="0">
              <a:effectLst>
                <a:outerShdw blurRad="38100" dist="38100" dir="2700000" algn="tl">
                  <a:srgbClr val="000000">
                    <a:alpha val="43137"/>
                  </a:srgbClr>
                </a:outerShdw>
              </a:effectLst>
              <a:latin typeface="Century Gothic" pitchFamily="34" charset="0"/>
            </a:endParaRPr>
          </a:p>
        </p:txBody>
      </p:sp>
      <p:sp>
        <p:nvSpPr>
          <p:cNvPr id="22533" name="Text Box 5"/>
          <p:cNvSpPr txBox="1">
            <a:spLocks noChangeArrowheads="1"/>
          </p:cNvSpPr>
          <p:nvPr/>
        </p:nvSpPr>
        <p:spPr bwMode="auto">
          <a:xfrm>
            <a:off x="6762750" y="5618163"/>
            <a:ext cx="2227263" cy="368300"/>
          </a:xfrm>
          <a:prstGeom prst="rect">
            <a:avLst/>
          </a:prstGeom>
          <a:noFill/>
          <a:ln w="9525">
            <a:noFill/>
            <a:miter lim="800000"/>
            <a:headEnd/>
            <a:tailEnd/>
          </a:ln>
        </p:spPr>
        <p:txBody>
          <a:bodyPr>
            <a:spAutoFit/>
          </a:bodyPr>
          <a:lstStyle/>
          <a:p>
            <a:pPr algn="r">
              <a:spcBef>
                <a:spcPct val="50000"/>
              </a:spcBef>
            </a:pPr>
            <a:r>
              <a:rPr lang="en-US">
                <a:latin typeface="Century Gothic" pitchFamily="34" charset="0"/>
              </a:rPr>
              <a:t>Rules 6-101, 6-102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20175" cy="857250"/>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Non-Voluntary Returns - Overview</a:t>
            </a:r>
            <a:endParaRPr lang="en-US" sz="4000" dirty="0">
              <a:effectLst>
                <a:outerShdw blurRad="38100" dist="38100" dir="2700000" algn="tl">
                  <a:srgbClr val="000000">
                    <a:alpha val="43137"/>
                  </a:srgbClr>
                </a:outerShdw>
              </a:effectLst>
              <a:latin typeface="Century Gothic" pitchFamily="34" charset="0"/>
            </a:endParaRPr>
          </a:p>
        </p:txBody>
      </p:sp>
      <p:sp>
        <p:nvSpPr>
          <p:cNvPr id="77827" name="Content Placeholder 2"/>
          <p:cNvSpPr>
            <a:spLocks noGrp="1"/>
          </p:cNvSpPr>
          <p:nvPr>
            <p:ph idx="1"/>
          </p:nvPr>
        </p:nvSpPr>
        <p:spPr>
          <a:xfrm>
            <a:off x="130175" y="866775"/>
            <a:ext cx="8778875" cy="5038725"/>
          </a:xfrm>
        </p:spPr>
        <p:txBody>
          <a:bodyPr/>
          <a:lstStyle/>
          <a:p>
            <a:pPr marL="0" indent="0">
              <a:buFontTx/>
              <a:buNone/>
            </a:pPr>
            <a:endParaRPr lang="en-US" sz="800" smtClean="0">
              <a:latin typeface="Century Gothic" pitchFamily="34" charset="0"/>
            </a:endParaRPr>
          </a:p>
          <a:p>
            <a:pPr marL="0" indent="0"/>
            <a:r>
              <a:rPr lang="en-US" sz="2800" smtClean="0">
                <a:latin typeface="Century Gothic" pitchFamily="34" charset="0"/>
              </a:rPr>
              <a:t>The non-voluntary return process is divided into two distinct processes:</a:t>
            </a:r>
          </a:p>
          <a:p>
            <a:pPr marL="914400" lvl="1" indent="-457200">
              <a:buFontTx/>
              <a:buAutoNum type="arabicPeriod"/>
            </a:pPr>
            <a:r>
              <a:rPr lang="en-US" sz="2400" smtClean="0">
                <a:latin typeface="Century Gothic" pitchFamily="34" charset="0"/>
              </a:rPr>
              <a:t>Returning non-delinquent runaways; and </a:t>
            </a:r>
          </a:p>
          <a:p>
            <a:pPr marL="914400" lvl="1" indent="-457200">
              <a:buFontTx/>
              <a:buAutoNum type="arabicPeriod"/>
            </a:pPr>
            <a:r>
              <a:rPr lang="en-US" sz="2400" smtClean="0">
                <a:latin typeface="Century Gothic" pitchFamily="34" charset="0"/>
              </a:rPr>
              <a:t>Returning juveniles who are escapees, absconders, or accused delinquents</a:t>
            </a:r>
          </a:p>
          <a:p>
            <a:pPr marL="914400" lvl="1" indent="-457200">
              <a:buFontTx/>
              <a:buNone/>
            </a:pPr>
            <a:endParaRPr lang="en-US" sz="2400" smtClean="0">
              <a:latin typeface="Century Gothic" pitchFamily="34" charset="0"/>
            </a:endParaRPr>
          </a:p>
          <a:p>
            <a:pPr marL="0" indent="0"/>
            <a:r>
              <a:rPr lang="en-US" sz="2800" smtClean="0">
                <a:latin typeface="Century Gothic" pitchFamily="34" charset="0"/>
              </a:rPr>
              <a:t>Home/demanding state prepares a requisition within 60 calendar days of notification that:</a:t>
            </a:r>
          </a:p>
          <a:p>
            <a:pPr marL="914400" lvl="1" indent="-457200"/>
            <a:r>
              <a:rPr lang="en-US" sz="2200" smtClean="0">
                <a:latin typeface="Century Gothic" pitchFamily="34" charset="0"/>
              </a:rPr>
              <a:t>The juvenile refuses to return; or </a:t>
            </a:r>
          </a:p>
          <a:p>
            <a:pPr marL="914400" lvl="1" indent="-457200"/>
            <a:r>
              <a:rPr lang="en-US" sz="2200" smtClean="0">
                <a:latin typeface="Century Gothic" pitchFamily="34" charset="0"/>
              </a:rPr>
              <a:t>Request the juvenile be taken into custody</a:t>
            </a:r>
          </a:p>
        </p:txBody>
      </p:sp>
      <p:sp>
        <p:nvSpPr>
          <p:cNvPr id="23556" name="Footer Placeholder 3"/>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77829"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E0E0E90E-952E-40BD-91F1-63DA3F6F00D4}" type="slidenum">
              <a:rPr lang="en-US" smtClean="0">
                <a:effectLst>
                  <a:outerShdw blurRad="38100" dist="38100" dir="2700000" algn="tl">
                    <a:srgbClr val="000000">
                      <a:alpha val="43137"/>
                    </a:srgbClr>
                  </a:outerShdw>
                </a:effectLst>
                <a:latin typeface="Century Gothic" pitchFamily="34" charset="0"/>
              </a:rPr>
              <a:pPr eaLnBrk="1" hangingPunct="1">
                <a:defRPr/>
              </a:pPr>
              <a:t>17</a:t>
            </a:fld>
            <a:endParaRPr lang="en-US" dirty="0" smtClean="0">
              <a:effectLst>
                <a:outerShdw blurRad="38100" dist="38100" dir="2700000" algn="tl">
                  <a:srgbClr val="000000">
                    <a:alpha val="43137"/>
                  </a:srgbClr>
                </a:outerShdw>
              </a:effectLst>
              <a:latin typeface="Century Gothic" pitchFamily="34" charset="0"/>
            </a:endParaRPr>
          </a:p>
        </p:txBody>
      </p:sp>
      <p:sp>
        <p:nvSpPr>
          <p:cNvPr id="23558" name="Text Box 5"/>
          <p:cNvSpPr txBox="1">
            <a:spLocks noChangeArrowheads="1"/>
          </p:cNvSpPr>
          <p:nvPr/>
        </p:nvSpPr>
        <p:spPr bwMode="auto">
          <a:xfrm>
            <a:off x="7564438" y="5618163"/>
            <a:ext cx="1497012" cy="369887"/>
          </a:xfrm>
          <a:prstGeom prst="rect">
            <a:avLst/>
          </a:prstGeom>
          <a:noFill/>
          <a:ln w="9525">
            <a:noFill/>
            <a:miter lim="800000"/>
            <a:headEnd/>
            <a:tailEnd/>
          </a:ln>
        </p:spPr>
        <p:txBody>
          <a:bodyPr>
            <a:spAutoFit/>
          </a:bodyPr>
          <a:lstStyle/>
          <a:p>
            <a:pPr algn="r">
              <a:spcBef>
                <a:spcPct val="50000"/>
              </a:spcBef>
            </a:pPr>
            <a:r>
              <a:rPr lang="en-US">
                <a:latin typeface="Century Gothic" pitchFamily="34" charset="0"/>
              </a:rPr>
              <a:t>Rule 6 -103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20175" cy="828675"/>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Hearings for Non-Voluntary Returns</a:t>
            </a:r>
            <a:endParaRPr lang="en-US" sz="4000" dirty="0">
              <a:effectLst>
                <a:outerShdw blurRad="38100" dist="38100" dir="2700000" algn="tl">
                  <a:srgbClr val="000000">
                    <a:alpha val="43137"/>
                  </a:srgbClr>
                </a:outerShdw>
              </a:effectLst>
              <a:latin typeface="Century Gothic" pitchFamily="34" charset="0"/>
            </a:endParaRPr>
          </a:p>
        </p:txBody>
      </p:sp>
      <p:sp>
        <p:nvSpPr>
          <p:cNvPr id="29699" name="Content Placeholder 2"/>
          <p:cNvSpPr>
            <a:spLocks noGrp="1"/>
          </p:cNvSpPr>
          <p:nvPr>
            <p:ph idx="1"/>
          </p:nvPr>
        </p:nvSpPr>
        <p:spPr>
          <a:xfrm>
            <a:off x="0" y="966788"/>
            <a:ext cx="9144000" cy="4341812"/>
          </a:xfrm>
        </p:spPr>
        <p:txBody>
          <a:bodyPr/>
          <a:lstStyle/>
          <a:p>
            <a:r>
              <a:rPr lang="en-US" sz="2800" smtClean="0">
                <a:latin typeface="Century Gothic" pitchFamily="34" charset="0"/>
              </a:rPr>
              <a:t>Within 30 days of receiving a requisition, a hearing occurs in the state where the juvenile is located</a:t>
            </a:r>
          </a:p>
          <a:p>
            <a:pPr lvl="1"/>
            <a:r>
              <a:rPr lang="en-US" sz="2400" smtClean="0">
                <a:latin typeface="Century Gothic" pitchFamily="34" charset="0"/>
              </a:rPr>
              <a:t>The juvenile may elect to have counsel or guardian ad litem</a:t>
            </a:r>
          </a:p>
          <a:p>
            <a:pPr lvl="1"/>
            <a:endParaRPr lang="en-US" sz="800" smtClean="0">
              <a:latin typeface="Century Gothic" pitchFamily="34" charset="0"/>
            </a:endParaRPr>
          </a:p>
          <a:p>
            <a:r>
              <a:rPr lang="en-US" sz="2800" smtClean="0">
                <a:latin typeface="Century Gothic" pitchFamily="34" charset="0"/>
              </a:rPr>
              <a:t>If requisition is in order: Judge orders juvenile’s return</a:t>
            </a:r>
          </a:p>
          <a:p>
            <a:endParaRPr lang="en-US" sz="800" smtClean="0">
              <a:latin typeface="Century Gothic" pitchFamily="34" charset="0"/>
            </a:endParaRPr>
          </a:p>
          <a:p>
            <a:r>
              <a:rPr lang="en-US" sz="2800" smtClean="0">
                <a:latin typeface="Century Gothic" pitchFamily="34" charset="0"/>
              </a:rPr>
              <a:t>If requisition is denied: Judge shall issue written findings detailing the denial</a:t>
            </a:r>
            <a:endParaRPr lang="en-US" sz="2600" smtClean="0">
              <a:latin typeface="Century Gothic" pitchFamily="34" charset="0"/>
            </a:endParaRPr>
          </a:p>
          <a:p>
            <a:pPr lvl="1">
              <a:buFontTx/>
              <a:buNone/>
            </a:pPr>
            <a:endParaRPr lang="en-US" sz="2600" smtClean="0">
              <a:latin typeface="Century Gothic" pitchFamily="34" charset="0"/>
            </a:endParaRPr>
          </a:p>
          <a:p>
            <a:pPr lvl="1">
              <a:buFontTx/>
              <a:buNone/>
            </a:pPr>
            <a:endParaRPr lang="en-US" sz="2600" smtClean="0">
              <a:latin typeface="Century Gothic" pitchFamily="34" charset="0"/>
            </a:endParaRPr>
          </a:p>
          <a:p>
            <a:pPr lvl="1">
              <a:buFontTx/>
              <a:buNone/>
            </a:pPr>
            <a:endParaRPr lang="en-US" sz="2600" smtClean="0">
              <a:latin typeface="Century Gothic" pitchFamily="34" charset="0"/>
            </a:endParaRPr>
          </a:p>
          <a:p>
            <a:pPr lvl="1">
              <a:buFontTx/>
              <a:buNone/>
            </a:pPr>
            <a:endParaRPr lang="en-US" sz="2600" smtClean="0">
              <a:latin typeface="Century Gothic" pitchFamily="34" charset="0"/>
            </a:endParaRPr>
          </a:p>
          <a:p>
            <a:pPr lvl="1">
              <a:buFontTx/>
              <a:buNone/>
            </a:pPr>
            <a:endParaRPr lang="en-US" sz="2600" smtClean="0">
              <a:latin typeface="Century Gothic" pitchFamily="34" charset="0"/>
            </a:endParaRPr>
          </a:p>
          <a:p>
            <a:pPr lvl="1">
              <a:buFontTx/>
              <a:buNone/>
            </a:pPr>
            <a:endParaRPr lang="en-US" sz="2600" smtClean="0">
              <a:latin typeface="Century Gothic" pitchFamily="34" charset="0"/>
            </a:endParaRPr>
          </a:p>
          <a:p>
            <a:pPr lvl="1">
              <a:buFontTx/>
              <a:buNone/>
            </a:pPr>
            <a:endParaRPr lang="en-US" sz="2600" smtClean="0">
              <a:latin typeface="Century Gothic" pitchFamily="34" charset="0"/>
            </a:endParaRPr>
          </a:p>
          <a:p>
            <a:pPr lvl="1" algn="r">
              <a:buFontTx/>
              <a:buNone/>
            </a:pPr>
            <a:r>
              <a:rPr lang="en-US" sz="2600" smtClean="0">
                <a:latin typeface="Century Gothic" pitchFamily="34" charset="0"/>
              </a:rPr>
              <a:t>									</a:t>
            </a:r>
          </a:p>
          <a:p>
            <a:endParaRPr lang="en-US" sz="2600" smtClean="0">
              <a:latin typeface="Century Gothic" pitchFamily="34" charset="0"/>
            </a:endParaRPr>
          </a:p>
        </p:txBody>
      </p:sp>
      <p:sp>
        <p:nvSpPr>
          <p:cNvPr id="29700" name="Footer Placeholder 3"/>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88069"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B610F4E3-5BF3-4C5A-96B0-23B555FABB4B}" type="slidenum">
              <a:rPr lang="en-US" smtClean="0">
                <a:effectLst>
                  <a:outerShdw blurRad="38100" dist="38100" dir="2700000" algn="tl">
                    <a:srgbClr val="000000">
                      <a:alpha val="43137"/>
                    </a:srgbClr>
                  </a:outerShdw>
                </a:effectLst>
                <a:latin typeface="Century Gothic" pitchFamily="34" charset="0"/>
              </a:rPr>
              <a:pPr eaLnBrk="1" hangingPunct="1">
                <a:defRPr/>
              </a:pPr>
              <a:t>18</a:t>
            </a:fld>
            <a:endParaRPr lang="en-US" dirty="0" smtClean="0">
              <a:effectLst>
                <a:outerShdw blurRad="38100" dist="38100" dir="2700000" algn="tl">
                  <a:srgbClr val="000000">
                    <a:alpha val="43137"/>
                  </a:srgbClr>
                </a:outerShdw>
              </a:effectLst>
              <a:latin typeface="Century Gothic" pitchFamily="34" charset="0"/>
            </a:endParaRPr>
          </a:p>
        </p:txBody>
      </p:sp>
      <p:sp>
        <p:nvSpPr>
          <p:cNvPr id="29702" name="Text Box 5"/>
          <p:cNvSpPr txBox="1">
            <a:spLocks noChangeArrowheads="1"/>
          </p:cNvSpPr>
          <p:nvPr/>
        </p:nvSpPr>
        <p:spPr bwMode="auto">
          <a:xfrm>
            <a:off x="7421563" y="5618163"/>
            <a:ext cx="1568450" cy="368300"/>
          </a:xfrm>
          <a:prstGeom prst="rect">
            <a:avLst/>
          </a:prstGeom>
          <a:noFill/>
          <a:ln w="9525">
            <a:noFill/>
            <a:miter lim="800000"/>
            <a:headEnd/>
            <a:tailEnd/>
          </a:ln>
        </p:spPr>
        <p:txBody>
          <a:bodyPr>
            <a:spAutoFit/>
          </a:bodyPr>
          <a:lstStyle/>
          <a:p>
            <a:pPr algn="r">
              <a:spcBef>
                <a:spcPct val="50000"/>
              </a:spcBef>
            </a:pPr>
            <a:r>
              <a:rPr lang="en-US">
                <a:latin typeface="Century Gothic" pitchFamily="34" charset="0"/>
              </a:rPr>
              <a:t>Rule 6-103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0" y="274638"/>
            <a:ext cx="9020175" cy="568325"/>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Non-Voluntary Returns - Last Steps</a:t>
            </a:r>
          </a:p>
        </p:txBody>
      </p:sp>
      <p:sp>
        <p:nvSpPr>
          <p:cNvPr id="30723" name="Content Placeholder 2"/>
          <p:cNvSpPr>
            <a:spLocks noGrp="1"/>
          </p:cNvSpPr>
          <p:nvPr>
            <p:ph idx="1"/>
          </p:nvPr>
        </p:nvSpPr>
        <p:spPr>
          <a:xfrm>
            <a:off x="0" y="1012825"/>
            <a:ext cx="9144000" cy="4789488"/>
          </a:xfrm>
        </p:spPr>
        <p:txBody>
          <a:bodyPr/>
          <a:lstStyle/>
          <a:p>
            <a:r>
              <a:rPr lang="en-US" sz="2800" smtClean="0">
                <a:latin typeface="Century Gothic" pitchFamily="34" charset="0"/>
              </a:rPr>
              <a:t>The court forwards order to the holding state</a:t>
            </a:r>
          </a:p>
          <a:p>
            <a:pPr lvl="1"/>
            <a:r>
              <a:rPr lang="en-US" sz="2400" smtClean="0">
                <a:latin typeface="Century Gothic" pitchFamily="34" charset="0"/>
              </a:rPr>
              <a:t>Holding state forwards order to the home/demanding state</a:t>
            </a:r>
          </a:p>
          <a:p>
            <a:pPr lvl="1"/>
            <a:endParaRPr lang="en-US" sz="800" smtClean="0">
              <a:latin typeface="Century Gothic" pitchFamily="34" charset="0"/>
            </a:endParaRPr>
          </a:p>
          <a:p>
            <a:r>
              <a:rPr lang="en-US" sz="2800" smtClean="0">
                <a:latin typeface="Century Gothic" pitchFamily="34" charset="0"/>
              </a:rPr>
              <a:t>The juvenile is returned within 5 business days of receipt of the order  granting requisition</a:t>
            </a:r>
          </a:p>
          <a:p>
            <a:pPr lvl="1"/>
            <a:r>
              <a:rPr lang="en-US" sz="2400" smtClean="0">
                <a:latin typeface="Century Gothic" pitchFamily="34" charset="0"/>
              </a:rPr>
              <a:t>Requisitioned  juveniles shall be accompanied </a:t>
            </a:r>
          </a:p>
          <a:p>
            <a:pPr lvl="1"/>
            <a:endParaRPr lang="en-US" sz="800" smtClean="0">
              <a:latin typeface="Century Gothic" pitchFamily="34" charset="0"/>
            </a:endParaRPr>
          </a:p>
          <a:p>
            <a:r>
              <a:rPr lang="en-US" sz="2800" smtClean="0">
                <a:latin typeface="Century Gothic" pitchFamily="34" charset="0"/>
              </a:rPr>
              <a:t>Officers shall transport juveniles through all member states without interference</a:t>
            </a:r>
          </a:p>
          <a:p>
            <a:pPr>
              <a:buFontTx/>
              <a:buNone/>
            </a:pPr>
            <a:r>
              <a:rPr lang="en-US" sz="1100" smtClean="0">
                <a:latin typeface="Century Gothic" pitchFamily="34" charset="0"/>
              </a:rPr>
              <a:t>									</a:t>
            </a:r>
          </a:p>
          <a:p>
            <a:endParaRPr lang="en-US" sz="1600" smtClean="0">
              <a:latin typeface="Century Gothic" pitchFamily="34" charset="0"/>
            </a:endParaRPr>
          </a:p>
          <a:p>
            <a:endParaRPr lang="en-US" sz="1600" smtClean="0">
              <a:latin typeface="Century Gothic" pitchFamily="34" charset="0"/>
            </a:endParaRPr>
          </a:p>
          <a:p>
            <a:endParaRPr lang="en-US" sz="1600" smtClean="0">
              <a:latin typeface="Century Gothic" pitchFamily="34" charset="0"/>
            </a:endParaRPr>
          </a:p>
          <a:p>
            <a:endParaRPr lang="en-US" smtClean="0">
              <a:latin typeface="Century Gothic" pitchFamily="34" charset="0"/>
            </a:endParaRPr>
          </a:p>
        </p:txBody>
      </p:sp>
      <p:sp>
        <p:nvSpPr>
          <p:cNvPr id="30724" name="Footer Placeholder 3"/>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89093"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7C79A361-FFA4-4B4A-9E8B-910AFF08B8E2}" type="slidenum">
              <a:rPr lang="en-US" smtClean="0">
                <a:effectLst>
                  <a:outerShdw blurRad="38100" dist="38100" dir="2700000" algn="tl">
                    <a:srgbClr val="000000">
                      <a:alpha val="43137"/>
                    </a:srgbClr>
                  </a:outerShdw>
                </a:effectLst>
                <a:latin typeface="Century Gothic" pitchFamily="34" charset="0"/>
              </a:rPr>
              <a:pPr eaLnBrk="1" hangingPunct="1">
                <a:defRPr/>
              </a:pPr>
              <a:t>19</a:t>
            </a:fld>
            <a:endParaRPr lang="en-US" dirty="0" smtClean="0">
              <a:effectLst>
                <a:outerShdw blurRad="38100" dist="38100" dir="2700000" algn="tl">
                  <a:srgbClr val="000000">
                    <a:alpha val="43137"/>
                  </a:srgbClr>
                </a:outerShdw>
              </a:effectLst>
              <a:latin typeface="Century Gothic" pitchFamily="34" charset="0"/>
            </a:endParaRPr>
          </a:p>
        </p:txBody>
      </p:sp>
      <p:sp>
        <p:nvSpPr>
          <p:cNvPr id="30726" name="Text Box 5"/>
          <p:cNvSpPr txBox="1">
            <a:spLocks noChangeArrowheads="1"/>
          </p:cNvSpPr>
          <p:nvPr/>
        </p:nvSpPr>
        <p:spPr bwMode="auto">
          <a:xfrm>
            <a:off x="7421563" y="5618163"/>
            <a:ext cx="1568450" cy="368300"/>
          </a:xfrm>
          <a:prstGeom prst="rect">
            <a:avLst/>
          </a:prstGeom>
          <a:noFill/>
          <a:ln w="9525">
            <a:noFill/>
            <a:miter lim="800000"/>
            <a:headEnd/>
            <a:tailEnd/>
          </a:ln>
        </p:spPr>
        <p:txBody>
          <a:bodyPr>
            <a:spAutoFit/>
          </a:bodyPr>
          <a:lstStyle/>
          <a:p>
            <a:pPr algn="r">
              <a:spcBef>
                <a:spcPct val="50000"/>
              </a:spcBef>
            </a:pPr>
            <a:r>
              <a:rPr lang="en-US">
                <a:latin typeface="Century Gothic" pitchFamily="34" charset="0"/>
              </a:rPr>
              <a:t>Rule 6-103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74" y="109330"/>
            <a:ext cx="8950601" cy="692081"/>
          </a:xfrm>
        </p:spPr>
        <p:txBody>
          <a:bodyPr/>
          <a:lstStyle/>
          <a:p>
            <a:r>
              <a:rPr lang="en-US" dirty="0" smtClean="0">
                <a:effectLst>
                  <a:outerShdw blurRad="38100" dist="38100" dir="2700000" algn="tl">
                    <a:srgbClr val="000000">
                      <a:alpha val="43137"/>
                    </a:srgbClr>
                  </a:outerShdw>
                </a:effectLst>
                <a:latin typeface="Century Gothic" pitchFamily="34" charset="0"/>
              </a:rPr>
              <a:t>Interstate Compact for Juveniles </a:t>
            </a:r>
            <a:endParaRPr lang="en-US" dirty="0"/>
          </a:p>
        </p:txBody>
      </p:sp>
      <p:sp>
        <p:nvSpPr>
          <p:cNvPr id="3" name="Content Placeholder 2"/>
          <p:cNvSpPr>
            <a:spLocks noGrp="1"/>
          </p:cNvSpPr>
          <p:nvPr>
            <p:ph idx="1"/>
          </p:nvPr>
        </p:nvSpPr>
        <p:spPr>
          <a:xfrm>
            <a:off x="69574" y="1083365"/>
            <a:ext cx="8950601" cy="4525963"/>
          </a:xfrm>
        </p:spPr>
        <p:txBody>
          <a:bodyPr/>
          <a:lstStyle/>
          <a:p>
            <a:pPr marL="0" indent="0" algn="ctr">
              <a:buNone/>
            </a:pPr>
            <a:r>
              <a:rPr lang="en-US" sz="2600" dirty="0">
                <a:latin typeface="Century Gothic" pitchFamily="34" charset="0"/>
              </a:rPr>
              <a:t>The </a:t>
            </a:r>
            <a:r>
              <a:rPr lang="en-US" sz="2600" b="1" dirty="0">
                <a:latin typeface="Century Gothic" pitchFamily="34" charset="0"/>
              </a:rPr>
              <a:t>Interstate Compact for Juveniles </a:t>
            </a:r>
            <a:r>
              <a:rPr lang="en-US" sz="2600" dirty="0">
                <a:latin typeface="Century Gothic" pitchFamily="34" charset="0"/>
              </a:rPr>
              <a:t>(ICJ) is a legislatively adopted contract between the states that provides for supervision and return of juveniles who</a:t>
            </a:r>
            <a:r>
              <a:rPr lang="en-US" sz="2600" dirty="0" smtClean="0">
                <a:latin typeface="Century Gothic" pitchFamily="34" charset="0"/>
              </a:rPr>
              <a:t>:</a:t>
            </a:r>
            <a:r>
              <a:rPr lang="en-US" sz="2600" dirty="0">
                <a:latin typeface="Century Gothic" pitchFamily="34" charset="0"/>
              </a:rPr>
              <a:t> </a:t>
            </a:r>
            <a:endParaRPr lang="en-US" sz="2600" dirty="0" smtClean="0">
              <a:latin typeface="Century Gothic" pitchFamily="34" charset="0"/>
            </a:endParaRPr>
          </a:p>
          <a:p>
            <a:pPr marL="0" indent="0" algn="ctr">
              <a:buNone/>
            </a:pPr>
            <a:endParaRPr lang="en-US" sz="2600" dirty="0">
              <a:latin typeface="Century Gothic" pitchFamily="34" charset="0"/>
            </a:endParaRPr>
          </a:p>
          <a:p>
            <a:pPr>
              <a:buFont typeface="Arial" panose="020B0604020202020204" pitchFamily="34" charset="0"/>
              <a:buChar char="•"/>
            </a:pPr>
            <a:r>
              <a:rPr lang="en-US" sz="2600" dirty="0" smtClean="0">
                <a:latin typeface="Century Gothic" pitchFamily="34" charset="0"/>
              </a:rPr>
              <a:t> Have </a:t>
            </a:r>
            <a:r>
              <a:rPr lang="en-US" sz="2600" dirty="0">
                <a:latin typeface="Century Gothic" pitchFamily="34" charset="0"/>
              </a:rPr>
              <a:t>run away from home and left their state of residence;</a:t>
            </a:r>
          </a:p>
          <a:p>
            <a:pPr>
              <a:buFont typeface="Arial" panose="020B0604020202020204" pitchFamily="34" charset="0"/>
              <a:buChar char="•"/>
            </a:pPr>
            <a:r>
              <a:rPr lang="en-US" sz="2600" dirty="0" smtClean="0">
                <a:latin typeface="Century Gothic" pitchFamily="34" charset="0"/>
              </a:rPr>
              <a:t>Are </a:t>
            </a:r>
            <a:r>
              <a:rPr lang="en-US" sz="2600" dirty="0">
                <a:latin typeface="Century Gothic" pitchFamily="34" charset="0"/>
              </a:rPr>
              <a:t>on probation, parole or other supervision, or have escaped to another state; and/or</a:t>
            </a:r>
          </a:p>
          <a:p>
            <a:pPr>
              <a:buFont typeface="Arial" panose="020B0604020202020204" pitchFamily="34" charset="0"/>
              <a:buChar char="•"/>
            </a:pPr>
            <a:r>
              <a:rPr lang="en-US" sz="2600" dirty="0" smtClean="0">
                <a:latin typeface="Century Gothic" pitchFamily="34" charset="0"/>
              </a:rPr>
              <a:t>Have </a:t>
            </a:r>
            <a:r>
              <a:rPr lang="en-US" sz="2600" dirty="0">
                <a:latin typeface="Century Gothic" pitchFamily="34" charset="0"/>
              </a:rPr>
              <a:t>been accused of an offense in another state.</a:t>
            </a:r>
          </a:p>
          <a:p>
            <a:endParaRPr lang="en-US" dirty="0"/>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2</a:t>
            </a:fld>
            <a:endParaRPr lang="en-US"/>
          </a:p>
        </p:txBody>
      </p:sp>
    </p:spTree>
    <p:extLst>
      <p:ext uri="{BB962C8B-B14F-4D97-AF65-F5344CB8AC3E}">
        <p14:creationId xmlns:p14="http://schemas.microsoft.com/office/powerpoint/2010/main" val="3029058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176"/>
            <a:ext cx="9020175" cy="1143000"/>
          </a:xfrm>
        </p:spPr>
        <p:txBody>
          <a:bodyPr/>
          <a:lstStyle/>
          <a:p>
            <a:pPr>
              <a:defRPr/>
            </a:pPr>
            <a:r>
              <a:rPr lang="en-US" dirty="0">
                <a:effectLst>
                  <a:outerShdw blurRad="38100" dist="38100" dir="2700000" algn="tl">
                    <a:srgbClr val="000000">
                      <a:alpha val="43137"/>
                    </a:srgbClr>
                  </a:outerShdw>
                </a:effectLst>
                <a:latin typeface="Century Gothic" pitchFamily="34" charset="0"/>
              </a:rPr>
              <a:t>DCBS SOP 10.13 Intro to Compliance with ICJ</a:t>
            </a:r>
          </a:p>
        </p:txBody>
      </p:sp>
      <p:sp>
        <p:nvSpPr>
          <p:cNvPr id="3" name="Content Placeholder 2"/>
          <p:cNvSpPr>
            <a:spLocks noGrp="1"/>
          </p:cNvSpPr>
          <p:nvPr>
            <p:ph idx="1"/>
          </p:nvPr>
        </p:nvSpPr>
        <p:spPr>
          <a:xfrm>
            <a:off x="257855" y="1110343"/>
            <a:ext cx="8628289" cy="4525963"/>
          </a:xfrm>
        </p:spPr>
        <p:txBody>
          <a:bodyPr/>
          <a:lstStyle/>
          <a:p>
            <a:pPr marL="0" indent="0" algn="ctr">
              <a:buNone/>
              <a:defRPr/>
            </a:pPr>
            <a:endParaRPr lang="en-US" dirty="0" smtClean="0">
              <a:latin typeface="Century Gothic" pitchFamily="34" charset="0"/>
            </a:endParaRPr>
          </a:p>
          <a:p>
            <a:pPr marL="0" indent="0" algn="ctr">
              <a:buNone/>
              <a:defRPr/>
            </a:pPr>
            <a:r>
              <a:rPr lang="en-US" dirty="0" smtClean="0">
                <a:latin typeface="Century Gothic" pitchFamily="34" charset="0"/>
              </a:rPr>
              <a:t>A </a:t>
            </a:r>
            <a:r>
              <a:rPr lang="en-US" dirty="0">
                <a:latin typeface="Century Gothic" pitchFamily="34" charset="0"/>
              </a:rPr>
              <a:t>child from another state apprehended in Kentucky, as a runaway must be returned to their home state through the Interstate Compact </a:t>
            </a:r>
            <a:r>
              <a:rPr lang="en-US" dirty="0" smtClean="0">
                <a:latin typeface="Century Gothic" pitchFamily="34" charset="0"/>
              </a:rPr>
              <a:t>for </a:t>
            </a:r>
            <a:r>
              <a:rPr lang="en-US" dirty="0">
                <a:latin typeface="Century Gothic" pitchFamily="34" charset="0"/>
              </a:rPr>
              <a:t>Juveniles (ICJ).  Likewise, the same procedure is applied for children from Kentucky who have fled to another state.  The Justice Cabinet, Department of Juvenile Justice, is responsible for administering ICJ procedures</a:t>
            </a:r>
            <a:r>
              <a:rPr lang="en-US" dirty="0" smtClean="0">
                <a:latin typeface="Century Gothic" pitchFamily="34" charset="0"/>
              </a:rPr>
              <a:t>.</a:t>
            </a:r>
            <a:endParaRPr lang="en-US" dirty="0">
              <a:latin typeface="Century Gothic" pitchFamily="34" charset="0"/>
            </a:endParaRPr>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20</a:t>
            </a:fld>
            <a:endParaRPr lang="en-US" dirty="0"/>
          </a:p>
        </p:txBody>
      </p:sp>
    </p:spTree>
    <p:extLst>
      <p:ext uri="{BB962C8B-B14F-4D97-AF65-F5344CB8AC3E}">
        <p14:creationId xmlns:p14="http://schemas.microsoft.com/office/powerpoint/2010/main" val="2150638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29" y="0"/>
            <a:ext cx="8775246" cy="770391"/>
          </a:xfrm>
        </p:spPr>
        <p:txBody>
          <a:bodyPr/>
          <a:lstStyle/>
          <a:p>
            <a:r>
              <a:rPr lang="en-US" dirty="0" smtClean="0"/>
              <a:t>10.13 Continued </a:t>
            </a:r>
            <a:endParaRPr lang="en-US" dirty="0"/>
          </a:p>
        </p:txBody>
      </p:sp>
      <p:sp>
        <p:nvSpPr>
          <p:cNvPr id="3" name="Content Placeholder 2"/>
          <p:cNvSpPr>
            <a:spLocks noGrp="1"/>
          </p:cNvSpPr>
          <p:nvPr>
            <p:ph idx="1"/>
          </p:nvPr>
        </p:nvSpPr>
        <p:spPr>
          <a:xfrm>
            <a:off x="184377" y="918254"/>
            <a:ext cx="8775246" cy="4525963"/>
          </a:xfrm>
        </p:spPr>
        <p:txBody>
          <a:bodyPr/>
          <a:lstStyle/>
          <a:p>
            <a:pPr marL="0" lvl="0" indent="0">
              <a:buClr>
                <a:srgbClr val="FFFFFF"/>
              </a:buClr>
              <a:buNone/>
              <a:defRPr/>
            </a:pPr>
            <a:r>
              <a:rPr lang="en-US" dirty="0" smtClean="0">
                <a:solidFill>
                  <a:srgbClr val="FFFFFF"/>
                </a:solidFill>
                <a:latin typeface="Century Gothic" pitchFamily="34" charset="0"/>
              </a:rPr>
              <a:t>Procedure: </a:t>
            </a:r>
            <a:endParaRPr lang="en-US" dirty="0">
              <a:solidFill>
                <a:srgbClr val="FFFFFF"/>
              </a:solidFill>
              <a:latin typeface="Century Gothic" pitchFamily="34" charset="0"/>
            </a:endParaRPr>
          </a:p>
          <a:p>
            <a:pPr marL="0" lvl="0" indent="0">
              <a:buClr>
                <a:srgbClr val="FFFFFF"/>
              </a:buClr>
              <a:buNone/>
              <a:defRPr/>
            </a:pPr>
            <a:endParaRPr lang="en-US" dirty="0" smtClean="0">
              <a:solidFill>
                <a:srgbClr val="FFFFFF"/>
              </a:solidFill>
              <a:latin typeface="Century Gothic" pitchFamily="34" charset="0"/>
            </a:endParaRPr>
          </a:p>
          <a:p>
            <a:pPr lvl="0">
              <a:buClr>
                <a:srgbClr val="FFFFFF"/>
              </a:buClr>
              <a:buFont typeface="Wingdings" panose="05000000000000000000" pitchFamily="2" charset="2"/>
              <a:buChar char="ü"/>
              <a:defRPr/>
            </a:pPr>
            <a:r>
              <a:rPr lang="en-US" dirty="0" smtClean="0">
                <a:solidFill>
                  <a:srgbClr val="FFFFFF"/>
                </a:solidFill>
                <a:latin typeface="Century Gothic" pitchFamily="34" charset="0"/>
              </a:rPr>
              <a:t>Notifies </a:t>
            </a:r>
            <a:r>
              <a:rPr lang="en-US" dirty="0">
                <a:solidFill>
                  <a:srgbClr val="FFFFFF"/>
                </a:solidFill>
                <a:latin typeface="Century Gothic" pitchFamily="34" charset="0"/>
              </a:rPr>
              <a:t>the Interstate Compact </a:t>
            </a:r>
            <a:r>
              <a:rPr lang="en-US" dirty="0" smtClean="0">
                <a:solidFill>
                  <a:srgbClr val="FFFFFF"/>
                </a:solidFill>
                <a:latin typeface="Century Gothic" pitchFamily="34" charset="0"/>
              </a:rPr>
              <a:t>for </a:t>
            </a:r>
            <a:r>
              <a:rPr lang="en-US" dirty="0">
                <a:solidFill>
                  <a:srgbClr val="FFFFFF"/>
                </a:solidFill>
                <a:latin typeface="Century Gothic" pitchFamily="34" charset="0"/>
              </a:rPr>
              <a:t>Juveniles office at 502-573-2738 within twenty-four (24) hours, exclusive of weekends and holidays, in the event that a child from another state is picked up as a runaway;  </a:t>
            </a:r>
            <a:endParaRPr lang="en-US" dirty="0" smtClean="0">
              <a:solidFill>
                <a:srgbClr val="FFFFFF"/>
              </a:solidFill>
              <a:latin typeface="Century Gothic" pitchFamily="34" charset="0"/>
            </a:endParaRPr>
          </a:p>
          <a:p>
            <a:pPr marL="0" lvl="0" indent="0">
              <a:buClr>
                <a:srgbClr val="FFFFFF"/>
              </a:buClr>
              <a:buNone/>
              <a:defRPr/>
            </a:pPr>
            <a:endParaRPr lang="en-US" dirty="0">
              <a:solidFill>
                <a:srgbClr val="FFFFFF"/>
              </a:solidFill>
              <a:latin typeface="Century Gothic" pitchFamily="34" charset="0"/>
            </a:endParaRPr>
          </a:p>
          <a:p>
            <a:pPr lvl="0">
              <a:buClr>
                <a:srgbClr val="FFFFFF"/>
              </a:buClr>
              <a:buFont typeface="Wingdings" panose="05000000000000000000" pitchFamily="2" charset="2"/>
              <a:buChar char="ü"/>
              <a:defRPr/>
            </a:pPr>
            <a:r>
              <a:rPr lang="en-US" dirty="0">
                <a:solidFill>
                  <a:srgbClr val="FFFFFF"/>
                </a:solidFill>
                <a:latin typeface="Century Gothic" pitchFamily="34" charset="0"/>
              </a:rPr>
              <a:t>Refers the report to the Interstate Compact </a:t>
            </a:r>
            <a:r>
              <a:rPr lang="en-US" dirty="0" smtClean="0">
                <a:solidFill>
                  <a:srgbClr val="FFFFFF"/>
                </a:solidFill>
                <a:latin typeface="Century Gothic" pitchFamily="34" charset="0"/>
              </a:rPr>
              <a:t>for </a:t>
            </a:r>
            <a:r>
              <a:rPr lang="en-US" dirty="0">
                <a:solidFill>
                  <a:srgbClr val="FFFFFF"/>
                </a:solidFill>
                <a:latin typeface="Century Gothic" pitchFamily="34" charset="0"/>
              </a:rPr>
              <a:t>Juveniles office if notification is received that a runaway child from Kentucky has been picked up in another state.  </a:t>
            </a:r>
          </a:p>
          <a:p>
            <a:endParaRPr lang="en-US" dirty="0"/>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21</a:t>
            </a:fld>
            <a:endParaRPr lang="en-US"/>
          </a:p>
        </p:txBody>
      </p:sp>
    </p:spTree>
    <p:extLst>
      <p:ext uri="{BB962C8B-B14F-4D97-AF65-F5344CB8AC3E}">
        <p14:creationId xmlns:p14="http://schemas.microsoft.com/office/powerpoint/2010/main" val="2735058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188799"/>
            <a:ext cx="8024132" cy="1143000"/>
          </a:xfrm>
        </p:spPr>
        <p:txBody>
          <a:bodyPr/>
          <a:lstStyle/>
          <a:p>
            <a:pPr>
              <a:defRPr/>
            </a:pPr>
            <a:r>
              <a:rPr lang="en-US" sz="4000" dirty="0">
                <a:effectLst>
                  <a:outerShdw blurRad="38100" dist="38100" dir="2700000" algn="tl">
                    <a:srgbClr val="000000">
                      <a:alpha val="43137"/>
                    </a:srgbClr>
                  </a:outerShdw>
                </a:effectLst>
                <a:latin typeface="Century Gothic" pitchFamily="34" charset="0"/>
              </a:rPr>
              <a:t>ICJ and </a:t>
            </a:r>
            <a:r>
              <a:rPr lang="en-US" sz="4000" dirty="0" smtClean="0">
                <a:effectLst>
                  <a:outerShdw blurRad="38100" dist="38100" dir="2700000" algn="tl">
                    <a:srgbClr val="000000">
                      <a:alpha val="43137"/>
                    </a:srgbClr>
                  </a:outerShdw>
                </a:effectLst>
                <a:latin typeface="Century Gothic" pitchFamily="34" charset="0"/>
              </a:rPr>
              <a:t>DCBS ESCAPEES </a:t>
            </a:r>
            <a:endParaRPr lang="en-US" sz="4000"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391886" y="1209221"/>
            <a:ext cx="8360228" cy="4525963"/>
          </a:xfrm>
        </p:spPr>
        <p:txBody>
          <a:bodyPr/>
          <a:lstStyle/>
          <a:p>
            <a:pPr>
              <a:defRPr/>
            </a:pPr>
            <a:endParaRPr lang="en-US" sz="2600" dirty="0" smtClean="0">
              <a:latin typeface="Century Gothic" pitchFamily="34" charset="0"/>
            </a:endParaRPr>
          </a:p>
          <a:p>
            <a:pPr>
              <a:defRPr/>
            </a:pPr>
            <a:r>
              <a:rPr lang="en-US" sz="2600" dirty="0" smtClean="0">
                <a:latin typeface="Century Gothic" pitchFamily="34" charset="0"/>
              </a:rPr>
              <a:t>A </a:t>
            </a:r>
            <a:r>
              <a:rPr lang="en-US" sz="2600" dirty="0">
                <a:latin typeface="Century Gothic" pitchFamily="34" charset="0"/>
              </a:rPr>
              <a:t>youth committed to DCBS or DJJ who </a:t>
            </a:r>
            <a:r>
              <a:rPr lang="en-US" sz="2600" dirty="0" smtClean="0">
                <a:latin typeface="Century Gothic" pitchFamily="34" charset="0"/>
              </a:rPr>
              <a:t>run across </a:t>
            </a:r>
            <a:r>
              <a:rPr lang="en-US" sz="2600" dirty="0">
                <a:latin typeface="Century Gothic" pitchFamily="34" charset="0"/>
              </a:rPr>
              <a:t>state lines is considered an escapee. </a:t>
            </a:r>
          </a:p>
          <a:p>
            <a:pPr>
              <a:defRPr/>
            </a:pPr>
            <a:endParaRPr lang="en-US" sz="2600" dirty="0">
              <a:latin typeface="Century Gothic" pitchFamily="34" charset="0"/>
            </a:endParaRPr>
          </a:p>
          <a:p>
            <a:pPr>
              <a:defRPr/>
            </a:pPr>
            <a:r>
              <a:rPr lang="en-US" sz="2600" dirty="0" smtClean="0">
                <a:latin typeface="Century Gothic" pitchFamily="34" charset="0"/>
              </a:rPr>
              <a:t>During </a:t>
            </a:r>
            <a:r>
              <a:rPr lang="en-US" sz="2600" dirty="0">
                <a:latin typeface="Century Gothic" pitchFamily="34" charset="0"/>
              </a:rPr>
              <a:t>FY 18, Kentucky returned 14 of the 34 </a:t>
            </a:r>
            <a:r>
              <a:rPr lang="en-US" sz="2600" dirty="0" smtClean="0">
                <a:latin typeface="Century Gothic" pitchFamily="34" charset="0"/>
              </a:rPr>
              <a:t>total escapees </a:t>
            </a:r>
            <a:r>
              <a:rPr lang="en-US" sz="2600" dirty="0">
                <a:latin typeface="Century Gothic" pitchFamily="34" charset="0"/>
              </a:rPr>
              <a:t>Nationwide.</a:t>
            </a:r>
          </a:p>
          <a:p>
            <a:pPr marL="0" indent="0">
              <a:buNone/>
            </a:pPr>
            <a:endParaRPr lang="en-US" sz="2600" dirty="0">
              <a:latin typeface="Century Gothic" pitchFamily="34" charset="0"/>
            </a:endParaRPr>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22</a:t>
            </a:fld>
            <a:endParaRPr lang="en-US"/>
          </a:p>
        </p:txBody>
      </p:sp>
    </p:spTree>
    <p:extLst>
      <p:ext uri="{BB962C8B-B14F-4D97-AF65-F5344CB8AC3E}">
        <p14:creationId xmlns:p14="http://schemas.microsoft.com/office/powerpoint/2010/main" val="1896322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33795" name="Rectangle 2"/>
          <p:cNvSpPr>
            <a:spLocks noGrp="1" noChangeArrowheads="1"/>
          </p:cNvSpPr>
          <p:nvPr>
            <p:ph type="title"/>
          </p:nvPr>
        </p:nvSpPr>
        <p:spPr>
          <a:xfrm>
            <a:off x="0" y="0"/>
            <a:ext cx="9020175" cy="855663"/>
          </a:xfrm>
        </p:spPr>
        <p:txBody>
          <a:bodyPr/>
          <a:lstStyle/>
          <a:p>
            <a:pPr eaLnBrk="1" hangingPunct="1">
              <a:defRPr/>
            </a:pPr>
            <a:r>
              <a:rPr lang="en-US" sz="4000" dirty="0" smtClean="0">
                <a:effectLst>
                  <a:outerShdw blurRad="38100" dist="38100" dir="2700000" algn="tl">
                    <a:srgbClr val="000000">
                      <a:alpha val="43137"/>
                    </a:srgbClr>
                  </a:outerShdw>
                </a:effectLst>
                <a:latin typeface="Century Gothic" pitchFamily="34" charset="0"/>
              </a:rPr>
              <a:t>Pick-Up Orders  &amp; Warrants</a:t>
            </a:r>
          </a:p>
        </p:txBody>
      </p:sp>
      <p:sp>
        <p:nvSpPr>
          <p:cNvPr id="75780" name="Rectangle 3"/>
          <p:cNvSpPr>
            <a:spLocks noGrp="1" noChangeArrowheads="1"/>
          </p:cNvSpPr>
          <p:nvPr>
            <p:ph type="body" idx="1"/>
          </p:nvPr>
        </p:nvSpPr>
        <p:spPr>
          <a:xfrm>
            <a:off x="0" y="776288"/>
            <a:ext cx="9144000" cy="5480050"/>
          </a:xfrm>
        </p:spPr>
        <p:txBody>
          <a:bodyPr/>
          <a:lstStyle/>
          <a:p>
            <a:pPr eaLnBrk="1" hangingPunct="1">
              <a:defRPr/>
            </a:pPr>
            <a:r>
              <a:rPr lang="en-US" sz="2800" dirty="0" smtClean="0">
                <a:latin typeface="Century Gothic" pitchFamily="34" charset="0"/>
              </a:rPr>
              <a:t>All warrants must be entered into the National Crime Information Center (NCIC)</a:t>
            </a:r>
          </a:p>
          <a:p>
            <a:pPr eaLnBrk="1" hangingPunct="1">
              <a:buNone/>
              <a:defRPr/>
            </a:pPr>
            <a:endParaRPr lang="en-US" sz="1200" dirty="0" smtClean="0">
              <a:latin typeface="Century Gothic" pitchFamily="34" charset="0"/>
            </a:endParaRPr>
          </a:p>
          <a:p>
            <a:pPr lvl="1" eaLnBrk="1" hangingPunct="1">
              <a:defRPr/>
            </a:pPr>
            <a:r>
              <a:rPr lang="en-US" sz="2400" dirty="0" smtClean="0">
                <a:latin typeface="Century Gothic" pitchFamily="34" charset="0"/>
              </a:rPr>
              <a:t>Holding state honors all warrants</a:t>
            </a:r>
          </a:p>
          <a:p>
            <a:pPr lvl="1" eaLnBrk="1" hangingPunct="1">
              <a:defRPr/>
            </a:pPr>
            <a:endParaRPr lang="en-US" sz="2400" dirty="0" smtClean="0">
              <a:latin typeface="Century Gothic" pitchFamily="34" charset="0"/>
            </a:endParaRPr>
          </a:p>
          <a:p>
            <a:pPr lvl="1" eaLnBrk="1" hangingPunct="1">
              <a:defRPr/>
            </a:pPr>
            <a:r>
              <a:rPr lang="en-US" sz="2400" dirty="0" smtClean="0">
                <a:latin typeface="Century Gothic" pitchFamily="34" charset="0"/>
              </a:rPr>
              <a:t>The holding state notifies the home/demanding state by the next business day that the juvenile is in custody</a:t>
            </a:r>
          </a:p>
          <a:p>
            <a:pPr lvl="1" eaLnBrk="1" hangingPunct="1">
              <a:defRPr/>
            </a:pPr>
            <a:endParaRPr lang="en-US" sz="2400" dirty="0" smtClean="0">
              <a:latin typeface="Century Gothic" pitchFamily="34" charset="0"/>
            </a:endParaRPr>
          </a:p>
          <a:p>
            <a:pPr lvl="1" eaLnBrk="1" hangingPunct="1">
              <a:defRPr/>
            </a:pPr>
            <a:r>
              <a:rPr lang="en-US" sz="2400" dirty="0" smtClean="0">
                <a:latin typeface="Century Gothic" pitchFamily="34" charset="0"/>
              </a:rPr>
              <a:t>The home/demanding state has 2 business days to decide if they will return the juvenile</a:t>
            </a:r>
          </a:p>
          <a:p>
            <a:pPr eaLnBrk="1" hangingPunct="1">
              <a:buNone/>
              <a:defRPr/>
            </a:pPr>
            <a:r>
              <a:rPr lang="en-US" dirty="0" smtClean="0">
                <a:effectLst>
                  <a:outerShdw blurRad="38100" dist="38100" dir="2700000" algn="tl">
                    <a:srgbClr val="000000">
                      <a:alpha val="43137"/>
                    </a:srgbClr>
                  </a:outerShdw>
                </a:effectLst>
                <a:latin typeface="Century Gothic" pitchFamily="34" charset="0"/>
              </a:rPr>
              <a:t>   </a:t>
            </a:r>
          </a:p>
          <a:p>
            <a:pPr lvl="4" algn="r" eaLnBrk="1" hangingPunct="1">
              <a:buFontTx/>
              <a:buNone/>
              <a:defRPr/>
            </a:pPr>
            <a:r>
              <a:rPr lang="en-US" sz="1100" dirty="0" smtClean="0">
                <a:effectLst>
                  <a:outerShdw blurRad="38100" dist="38100" dir="2700000" algn="tl">
                    <a:srgbClr val="000000">
                      <a:alpha val="43137"/>
                    </a:srgbClr>
                  </a:outerShdw>
                </a:effectLst>
                <a:latin typeface="Century Gothic" pitchFamily="34" charset="0"/>
              </a:rPr>
              <a:t>							</a:t>
            </a:r>
            <a:endParaRPr lang="en-US" sz="1100" dirty="0" smtClean="0">
              <a:latin typeface="Century Gothic" pitchFamily="34" charset="0"/>
            </a:endParaRPr>
          </a:p>
          <a:p>
            <a:pPr eaLnBrk="1" hangingPunct="1">
              <a:buFontTx/>
              <a:buNone/>
              <a:defRPr/>
            </a:pPr>
            <a:endParaRPr lang="en-US" sz="1600" dirty="0" smtClean="0">
              <a:effectLst>
                <a:outerShdw blurRad="38100" dist="38100" dir="2700000" algn="tl">
                  <a:srgbClr val="000000">
                    <a:alpha val="43137"/>
                  </a:srgbClr>
                </a:outerShdw>
              </a:effectLst>
              <a:latin typeface="Century Gothic" pitchFamily="34" charset="0"/>
            </a:endParaRPr>
          </a:p>
          <a:p>
            <a:pPr eaLnBrk="1" hangingPunct="1">
              <a:buFontTx/>
              <a:buNone/>
              <a:defRPr/>
            </a:pPr>
            <a:r>
              <a:rPr lang="en-US" sz="1600" dirty="0" smtClean="0">
                <a:effectLst>
                  <a:outerShdw blurRad="38100" dist="38100" dir="2700000" algn="tl">
                    <a:srgbClr val="000000">
                      <a:alpha val="43137"/>
                    </a:srgbClr>
                  </a:outerShdw>
                </a:effectLst>
                <a:latin typeface="Century Gothic" pitchFamily="34" charset="0"/>
              </a:rPr>
              <a:t>	</a:t>
            </a:r>
          </a:p>
        </p:txBody>
      </p:sp>
      <p:sp>
        <p:nvSpPr>
          <p:cNvPr id="70661"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3ACD4E12-2B7C-4C64-8423-6BF0F7E1C4D2}" type="slidenum">
              <a:rPr lang="en-US" smtClean="0">
                <a:effectLst>
                  <a:outerShdw blurRad="38100" dist="38100" dir="2700000" algn="tl">
                    <a:srgbClr val="000000">
                      <a:alpha val="43137"/>
                    </a:srgbClr>
                  </a:outerShdw>
                </a:effectLst>
                <a:latin typeface="Century Gothic" pitchFamily="34" charset="0"/>
              </a:rPr>
              <a:pPr eaLnBrk="1" hangingPunct="1">
                <a:defRPr/>
              </a:pPr>
              <a:t>23</a:t>
            </a:fld>
            <a:endParaRPr lang="en-US" dirty="0" smtClean="0">
              <a:effectLst>
                <a:outerShdw blurRad="38100" dist="38100" dir="2700000" algn="tl">
                  <a:srgbClr val="000000">
                    <a:alpha val="43137"/>
                  </a:srgbClr>
                </a:outerShdw>
              </a:effectLst>
              <a:latin typeface="Century Gothic" pitchFamily="34" charset="0"/>
            </a:endParaRPr>
          </a:p>
        </p:txBody>
      </p:sp>
      <p:sp>
        <p:nvSpPr>
          <p:cNvPr id="32774" name="Text Box 5"/>
          <p:cNvSpPr txBox="1">
            <a:spLocks noChangeArrowheads="1"/>
          </p:cNvSpPr>
          <p:nvPr/>
        </p:nvSpPr>
        <p:spPr bwMode="auto">
          <a:xfrm>
            <a:off x="7421563" y="5618163"/>
            <a:ext cx="1568450" cy="368300"/>
          </a:xfrm>
          <a:prstGeom prst="rect">
            <a:avLst/>
          </a:prstGeom>
          <a:noFill/>
          <a:ln w="9525">
            <a:noFill/>
            <a:miter lim="800000"/>
            <a:headEnd/>
            <a:tailEnd/>
          </a:ln>
        </p:spPr>
        <p:txBody>
          <a:bodyPr>
            <a:spAutoFit/>
          </a:bodyPr>
          <a:lstStyle/>
          <a:p>
            <a:pPr algn="r">
              <a:spcBef>
                <a:spcPct val="50000"/>
              </a:spcBef>
            </a:pPr>
            <a:r>
              <a:rPr lang="en-US">
                <a:latin typeface="Century Gothic" pitchFamily="34" charset="0"/>
              </a:rPr>
              <a:t>Rule 6-108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20175" cy="577850"/>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Transporting Juveniles</a:t>
            </a:r>
            <a:endParaRPr lang="en-US" sz="4000" dirty="0">
              <a:effectLst>
                <a:outerShdw blurRad="38100" dist="38100" dir="2700000" algn="tl">
                  <a:srgbClr val="000000">
                    <a:alpha val="43137"/>
                  </a:srgbClr>
                </a:outerShdw>
              </a:effectLst>
              <a:latin typeface="Century Gothic" pitchFamily="34" charset="0"/>
            </a:endParaRPr>
          </a:p>
        </p:txBody>
      </p:sp>
      <p:sp>
        <p:nvSpPr>
          <p:cNvPr id="31747" name="Content Placeholder 2"/>
          <p:cNvSpPr>
            <a:spLocks noGrp="1"/>
          </p:cNvSpPr>
          <p:nvPr>
            <p:ph idx="1"/>
          </p:nvPr>
        </p:nvSpPr>
        <p:spPr>
          <a:xfrm>
            <a:off x="225425" y="1139825"/>
            <a:ext cx="8794750" cy="4986338"/>
          </a:xfrm>
        </p:spPr>
        <p:txBody>
          <a:bodyPr/>
          <a:lstStyle/>
          <a:p>
            <a:r>
              <a:rPr lang="en-US" sz="2000" dirty="0" smtClean="0">
                <a:latin typeface="Century Gothic" pitchFamily="34" charset="0"/>
              </a:rPr>
              <a:t>The home/demanding state is responsible for the costs of transportation and for making transportation arrangements.</a:t>
            </a:r>
          </a:p>
          <a:p>
            <a:endParaRPr lang="en-US" sz="900" dirty="0" smtClean="0">
              <a:latin typeface="Century Gothic" pitchFamily="34" charset="0"/>
            </a:endParaRPr>
          </a:p>
          <a:p>
            <a:r>
              <a:rPr lang="en-US" sz="2000" dirty="0" smtClean="0">
                <a:latin typeface="Century Gothic" pitchFamily="34" charset="0"/>
              </a:rPr>
              <a:t>If the juvenile is a safety risk, they are to be accompanied on their return.</a:t>
            </a:r>
          </a:p>
          <a:p>
            <a:endParaRPr lang="en-US" sz="900" dirty="0" smtClean="0">
              <a:latin typeface="Century Gothic" pitchFamily="34" charset="0"/>
            </a:endParaRPr>
          </a:p>
          <a:p>
            <a:pPr marL="342900" lvl="1" indent="-342900">
              <a:buFontTx/>
              <a:buChar char="•"/>
            </a:pPr>
            <a:r>
              <a:rPr lang="en-US" dirty="0" smtClean="0">
                <a:latin typeface="Century Gothic" pitchFamily="34" charset="0"/>
              </a:rPr>
              <a:t>All transportation arrangements must go through the ICJ office.</a:t>
            </a:r>
          </a:p>
          <a:p>
            <a:pPr marL="342900" lvl="1" indent="-342900">
              <a:buFontTx/>
              <a:buChar char="•"/>
            </a:pPr>
            <a:endParaRPr lang="en-US" sz="900" dirty="0" smtClean="0">
              <a:latin typeface="Century Gothic" pitchFamily="34" charset="0"/>
            </a:endParaRPr>
          </a:p>
          <a:p>
            <a:r>
              <a:rPr lang="en-US" sz="2000" dirty="0" smtClean="0">
                <a:latin typeface="Century Gothic" pitchFamily="34" charset="0"/>
              </a:rPr>
              <a:t>If DJJ Committed juvenile, DJJ pays the cost of transportation. </a:t>
            </a:r>
          </a:p>
          <a:p>
            <a:endParaRPr lang="en-US" sz="900" dirty="0" smtClean="0">
              <a:latin typeface="Century Gothic" pitchFamily="34" charset="0"/>
            </a:endParaRPr>
          </a:p>
          <a:p>
            <a:r>
              <a:rPr lang="en-US" sz="2000" dirty="0" smtClean="0">
                <a:latin typeface="Century Gothic" pitchFamily="34" charset="0"/>
              </a:rPr>
              <a:t>If DCBS committed juvenile, DCBS pay the cost of transportation. </a:t>
            </a:r>
          </a:p>
          <a:p>
            <a:endParaRPr lang="en-US" sz="900" dirty="0" smtClean="0">
              <a:latin typeface="Century Gothic" pitchFamily="34" charset="0"/>
            </a:endParaRPr>
          </a:p>
          <a:p>
            <a:r>
              <a:rPr lang="en-US" sz="2000" dirty="0" smtClean="0">
                <a:latin typeface="Century Gothic" pitchFamily="34" charset="0"/>
              </a:rPr>
              <a:t>If airfare is determined to be the mode of transportation ICJ-KY office will help facilitate and/or arrange airport surveillance.</a:t>
            </a:r>
          </a:p>
        </p:txBody>
      </p:sp>
      <p:sp>
        <p:nvSpPr>
          <p:cNvPr id="31748" name="Footer Placeholder 3"/>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59397"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CE60669A-EA56-496C-9A86-4E34D2C38C90}" type="slidenum">
              <a:rPr lang="en-US" smtClean="0">
                <a:effectLst>
                  <a:outerShdw blurRad="38100" dist="38100" dir="2700000" algn="tl">
                    <a:srgbClr val="000000">
                      <a:alpha val="43137"/>
                    </a:srgbClr>
                  </a:outerShdw>
                </a:effectLst>
                <a:latin typeface="Century Gothic" pitchFamily="34" charset="0"/>
              </a:rPr>
              <a:pPr eaLnBrk="1" hangingPunct="1">
                <a:defRPr/>
              </a:pPr>
              <a:t>24</a:t>
            </a:fld>
            <a:endParaRPr lang="en-US" dirty="0" smtClean="0">
              <a:effectLst>
                <a:outerShdw blurRad="38100" dist="38100" dir="2700000" algn="tl">
                  <a:srgbClr val="000000">
                    <a:alpha val="43137"/>
                  </a:srgbClr>
                </a:outerShdw>
              </a:effectLst>
              <a:latin typeface="Century Gothic" pitchFamily="34" charset="0"/>
            </a:endParaRPr>
          </a:p>
        </p:txBody>
      </p:sp>
      <p:sp>
        <p:nvSpPr>
          <p:cNvPr id="31750" name="Text Box 5"/>
          <p:cNvSpPr txBox="1">
            <a:spLocks noChangeArrowheads="1"/>
          </p:cNvSpPr>
          <p:nvPr/>
        </p:nvSpPr>
        <p:spPr bwMode="auto">
          <a:xfrm>
            <a:off x="5597525" y="5664200"/>
            <a:ext cx="3278188" cy="369888"/>
          </a:xfrm>
          <a:prstGeom prst="rect">
            <a:avLst/>
          </a:prstGeom>
          <a:noFill/>
          <a:ln w="9525">
            <a:noFill/>
            <a:miter lim="800000"/>
            <a:headEnd/>
            <a:tailEnd/>
          </a:ln>
        </p:spPr>
        <p:txBody>
          <a:bodyPr>
            <a:spAutoFit/>
          </a:bodyPr>
          <a:lstStyle/>
          <a:p>
            <a:pPr algn="r">
              <a:spcBef>
                <a:spcPct val="50000"/>
              </a:spcBef>
            </a:pPr>
            <a:r>
              <a:rPr lang="en-US" dirty="0">
                <a:latin typeface="Century Gothic" pitchFamily="34" charset="0"/>
              </a:rPr>
              <a:t>Rule 6-103, 6-105, 6-106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F656D354-332E-43C0-B964-BC0E4B19E48D}" type="slidenum">
              <a:rPr lang="en-US" smtClean="0">
                <a:effectLst>
                  <a:outerShdw blurRad="38100" dist="38100" dir="2700000" algn="tl">
                    <a:srgbClr val="000000">
                      <a:alpha val="43137"/>
                    </a:srgbClr>
                  </a:outerShdw>
                </a:effectLst>
                <a:latin typeface="Century Gothic" pitchFamily="34" charset="0"/>
              </a:rPr>
              <a:pPr eaLnBrk="1" hangingPunct="1">
                <a:defRPr/>
              </a:pPr>
              <a:t>25</a:t>
            </a:fld>
            <a:endParaRPr lang="en-US" dirty="0" smtClean="0">
              <a:effectLst>
                <a:outerShdw blurRad="38100" dist="38100" dir="2700000" algn="tl">
                  <a:srgbClr val="000000">
                    <a:alpha val="43137"/>
                  </a:srgbClr>
                </a:outerShdw>
              </a:effectLst>
              <a:latin typeface="Century Gothic" pitchFamily="34" charset="0"/>
            </a:endParaRPr>
          </a:p>
        </p:txBody>
      </p:sp>
      <p:sp>
        <p:nvSpPr>
          <p:cNvPr id="88067" name="Rectangle 2"/>
          <p:cNvSpPr>
            <a:spLocks noGrp="1" noChangeArrowheads="1"/>
          </p:cNvSpPr>
          <p:nvPr>
            <p:ph type="title"/>
          </p:nvPr>
        </p:nvSpPr>
        <p:spPr>
          <a:xfrm>
            <a:off x="0" y="0"/>
            <a:ext cx="9020175" cy="842963"/>
          </a:xfrm>
        </p:spPr>
        <p:txBody>
          <a:bodyPr/>
          <a:lstStyle/>
          <a:p>
            <a:pPr eaLnBrk="1" hangingPunct="1">
              <a:defRPr/>
            </a:pPr>
            <a:r>
              <a:rPr lang="en-US" sz="4000" dirty="0" smtClean="0">
                <a:effectLst>
                  <a:outerShdw blurRad="38100" dist="38100" dir="2700000" algn="tl">
                    <a:srgbClr val="000000">
                      <a:alpha val="43137"/>
                    </a:srgbClr>
                  </a:outerShdw>
                </a:effectLst>
                <a:latin typeface="Century Gothic" pitchFamily="34" charset="0"/>
              </a:rPr>
              <a:t>Liability</a:t>
            </a:r>
          </a:p>
        </p:txBody>
      </p:sp>
      <p:sp>
        <p:nvSpPr>
          <p:cNvPr id="33796" name="Rectangle 3"/>
          <p:cNvSpPr>
            <a:spLocks noGrp="1" noChangeArrowheads="1"/>
          </p:cNvSpPr>
          <p:nvPr>
            <p:ph type="body" idx="1"/>
          </p:nvPr>
        </p:nvSpPr>
        <p:spPr>
          <a:xfrm>
            <a:off x="142875" y="1042988"/>
            <a:ext cx="9001125" cy="4187825"/>
          </a:xfrm>
        </p:spPr>
        <p:txBody>
          <a:bodyPr/>
          <a:lstStyle/>
          <a:p>
            <a:pPr eaLnBrk="1" hangingPunct="1">
              <a:lnSpc>
                <a:spcPct val="90000"/>
              </a:lnSpc>
            </a:pPr>
            <a:r>
              <a:rPr lang="en-US" sz="2600" smtClean="0">
                <a:latin typeface="Century Gothic" pitchFamily="34" charset="0"/>
              </a:rPr>
              <a:t>All Compact member states can be held liable for circumventing or violating the ICJ rules</a:t>
            </a:r>
          </a:p>
          <a:p>
            <a:pPr eaLnBrk="1" hangingPunct="1">
              <a:lnSpc>
                <a:spcPct val="90000"/>
              </a:lnSpc>
            </a:pPr>
            <a:endParaRPr lang="en-US" sz="2600" smtClean="0">
              <a:latin typeface="Century Gothic" pitchFamily="34" charset="0"/>
            </a:endParaRPr>
          </a:p>
          <a:p>
            <a:pPr eaLnBrk="1" hangingPunct="1">
              <a:lnSpc>
                <a:spcPct val="90000"/>
              </a:lnSpc>
            </a:pPr>
            <a:r>
              <a:rPr lang="en-US" sz="2600" smtClean="0">
                <a:latin typeface="Century Gothic" pitchFamily="34" charset="0"/>
              </a:rPr>
              <a:t>There is a legal obligation to follow and enforce the ICJ rules as written</a:t>
            </a:r>
          </a:p>
          <a:p>
            <a:pPr eaLnBrk="1" hangingPunct="1">
              <a:lnSpc>
                <a:spcPct val="90000"/>
              </a:lnSpc>
            </a:pPr>
            <a:endParaRPr lang="en-US" sz="2600" smtClean="0">
              <a:latin typeface="Century Gothic" pitchFamily="34" charset="0"/>
            </a:endParaRPr>
          </a:p>
          <a:p>
            <a:pPr eaLnBrk="1" hangingPunct="1">
              <a:lnSpc>
                <a:spcPct val="90000"/>
              </a:lnSpc>
              <a:buFontTx/>
              <a:buNone/>
            </a:pPr>
            <a:endParaRPr lang="en-US" sz="2800" smtClean="0">
              <a:latin typeface="Century Gothic" pitchFamily="34" charset="0"/>
            </a:endParaRPr>
          </a:p>
          <a:p>
            <a:pPr marL="457200" lvl="1" indent="0" eaLnBrk="1" hangingPunct="1">
              <a:lnSpc>
                <a:spcPct val="80000"/>
              </a:lnSpc>
              <a:buFontTx/>
              <a:buNone/>
            </a:pPr>
            <a:endParaRPr lang="en-US" sz="2400" smtClean="0">
              <a:latin typeface="Century Gothic" pitchFamily="34" charset="0"/>
            </a:endParaRPr>
          </a:p>
          <a:p>
            <a:pPr eaLnBrk="1" hangingPunct="1">
              <a:lnSpc>
                <a:spcPct val="90000"/>
              </a:lnSpc>
            </a:pPr>
            <a:endParaRPr lang="en-US" sz="2800" smtClean="0">
              <a:latin typeface="Century Gothic" pitchFamily="34" charset="0"/>
            </a:endParaRPr>
          </a:p>
          <a:p>
            <a:pPr eaLnBrk="1" hangingPunct="1">
              <a:lnSpc>
                <a:spcPct val="90000"/>
              </a:lnSpc>
            </a:pPr>
            <a:endParaRPr lang="en-US" smtClean="0">
              <a:latin typeface="Century Gothic" pitchFamily="34" charset="0"/>
            </a:endParaRPr>
          </a:p>
          <a:p>
            <a:pPr eaLnBrk="1" hangingPunct="1">
              <a:lnSpc>
                <a:spcPct val="90000"/>
              </a:lnSpc>
              <a:buFontTx/>
              <a:buNone/>
            </a:pPr>
            <a:endParaRPr lang="en-US" smtClean="0">
              <a:latin typeface="Century Gothic" pitchFamily="34" charset="0"/>
            </a:endParaRPr>
          </a:p>
        </p:txBody>
      </p:sp>
      <p:sp>
        <p:nvSpPr>
          <p:cNvPr id="33797" name="Footer Placeholder 5"/>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txBox="1">
            <a:spLocks noGrp="1"/>
          </p:cNvSpPr>
          <p:nvPr/>
        </p:nvSpPr>
        <p:spPr bwMode="auto">
          <a:xfrm>
            <a:off x="3136900" y="6194425"/>
            <a:ext cx="2895600" cy="476250"/>
          </a:xfrm>
          <a:prstGeom prst="rect">
            <a:avLst/>
          </a:prstGeom>
          <a:noFill/>
          <a:ln w="9525">
            <a:noFill/>
            <a:miter lim="800000"/>
            <a:headEnd/>
            <a:tailEnd/>
          </a:ln>
        </p:spPr>
        <p:txBody>
          <a:bodyPr/>
          <a:lstStyle/>
          <a:p>
            <a:pPr algn="ctr"/>
            <a:r>
              <a:rPr lang="en-US" sz="1400">
                <a:latin typeface="Century Gothic" pitchFamily="34" charset="0"/>
              </a:rPr>
              <a:t>Serving Juveniles While Protecting Communities</a:t>
            </a:r>
          </a:p>
        </p:txBody>
      </p:sp>
      <p:sp>
        <p:nvSpPr>
          <p:cNvPr id="78851" name="Rectangle 2"/>
          <p:cNvSpPr>
            <a:spLocks noGrp="1" noChangeArrowheads="1"/>
          </p:cNvSpPr>
          <p:nvPr>
            <p:ph type="title" idx="4294967295"/>
          </p:nvPr>
        </p:nvSpPr>
        <p:spPr>
          <a:xfrm>
            <a:off x="0" y="0"/>
            <a:ext cx="8915400" cy="852488"/>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Question #1</a:t>
            </a:r>
            <a:endParaRPr lang="en-US" sz="4000" dirty="0">
              <a:effectLst>
                <a:outerShdw blurRad="38100" dist="38100" dir="2700000" algn="tl">
                  <a:srgbClr val="000000">
                    <a:alpha val="43137"/>
                  </a:srgbClr>
                </a:outerShdw>
              </a:effectLst>
              <a:latin typeface="Century Gothic" pitchFamily="34" charset="0"/>
            </a:endParaRPr>
          </a:p>
        </p:txBody>
      </p:sp>
      <p:sp>
        <p:nvSpPr>
          <p:cNvPr id="34820" name="Rectangle 3"/>
          <p:cNvSpPr>
            <a:spLocks noGrp="1" noChangeArrowheads="1"/>
          </p:cNvSpPr>
          <p:nvPr>
            <p:ph type="body" idx="4294967295"/>
          </p:nvPr>
        </p:nvSpPr>
        <p:spPr>
          <a:xfrm>
            <a:off x="152400" y="2060575"/>
            <a:ext cx="8991600" cy="3916363"/>
          </a:xfrm>
        </p:spPr>
        <p:txBody>
          <a:bodyPr/>
          <a:lstStyle/>
          <a:p>
            <a:pPr marL="0" indent="0" algn="ctr">
              <a:buFontTx/>
              <a:buNone/>
            </a:pPr>
            <a:r>
              <a:rPr lang="en-US" sz="3200" i="1" dirty="0" smtClean="0">
                <a:latin typeface="Century Gothic" pitchFamily="34" charset="0"/>
              </a:rPr>
              <a:t>Is ICJ the same as ICPC?</a:t>
            </a:r>
          </a:p>
        </p:txBody>
      </p:sp>
      <p:sp>
        <p:nvSpPr>
          <p:cNvPr id="7987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1534327-73B8-44CA-99D5-3161CA047672}" type="slidenum">
              <a:rPr lang="en-US" sz="1400">
                <a:effectLst>
                  <a:outerShdw blurRad="38100" dist="38100" dir="2700000" algn="tl">
                    <a:srgbClr val="000000">
                      <a:alpha val="43137"/>
                    </a:srgbClr>
                  </a:outerShdw>
                </a:effectLst>
                <a:latin typeface="Century Gothic" pitchFamily="34" charset="0"/>
              </a:rPr>
              <a:pPr algn="r" eaLnBrk="1" hangingPunct="1">
                <a:defRPr/>
              </a:pPr>
              <a:t>26</a:t>
            </a:fld>
            <a:endParaRPr lang="en-US" sz="1400" dirty="0">
              <a:effectLst>
                <a:outerShdw blurRad="38100" dist="38100" dir="2700000" algn="tl">
                  <a:srgbClr val="000000">
                    <a:alpha val="43137"/>
                  </a:srgbClr>
                </a:outerShdw>
              </a:effectLst>
              <a:latin typeface="Century Gothic"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idx="4294967295"/>
          </p:nvPr>
        </p:nvSpPr>
        <p:spPr>
          <a:xfrm>
            <a:off x="0" y="0"/>
            <a:ext cx="9144000" cy="836613"/>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Question #2</a:t>
            </a:r>
            <a:endParaRPr lang="en-US" sz="4000" dirty="0">
              <a:effectLst>
                <a:outerShdw blurRad="38100" dist="38100" dir="2700000" algn="tl">
                  <a:srgbClr val="000000">
                    <a:alpha val="43137"/>
                  </a:srgbClr>
                </a:outerShdw>
              </a:effectLst>
              <a:latin typeface="Century Gothic" pitchFamily="34" charset="0"/>
            </a:endParaRPr>
          </a:p>
        </p:txBody>
      </p:sp>
      <p:sp>
        <p:nvSpPr>
          <p:cNvPr id="80899" name="Rectangle 3"/>
          <p:cNvSpPr>
            <a:spLocks noGrp="1" noChangeArrowheads="1"/>
          </p:cNvSpPr>
          <p:nvPr>
            <p:ph type="body" idx="4294967295"/>
          </p:nvPr>
        </p:nvSpPr>
        <p:spPr>
          <a:xfrm>
            <a:off x="231775" y="2060575"/>
            <a:ext cx="8912225" cy="3937000"/>
          </a:xfrm>
        </p:spPr>
        <p:txBody>
          <a:bodyPr/>
          <a:lstStyle/>
          <a:p>
            <a:pPr marL="0" indent="0" algn="ctr">
              <a:buFontTx/>
              <a:buNone/>
              <a:defRPr/>
            </a:pPr>
            <a:r>
              <a:rPr lang="en-US" sz="3200" i="1" dirty="0" smtClean="0">
                <a:latin typeface="Century Gothic" pitchFamily="34" charset="0"/>
              </a:rPr>
              <a:t>What if my state/jurisdiction has policies or laws that may potentially conflict with the ICJ and its rules?</a:t>
            </a:r>
          </a:p>
          <a:p>
            <a:pPr marL="687388" lvl="1" indent="-287338">
              <a:defRPr/>
            </a:pPr>
            <a:endParaRPr lang="en-US" dirty="0" smtClean="0">
              <a:latin typeface="Century Gothic" pitchFamily="34" charset="0"/>
            </a:endParaRPr>
          </a:p>
          <a:p>
            <a:pPr marL="687388" lvl="1" indent="-287338">
              <a:defRPr/>
            </a:pPr>
            <a:endParaRPr lang="en-US" dirty="0" smtClean="0">
              <a:latin typeface="Century Gothic" pitchFamily="34" charset="0"/>
            </a:endParaRPr>
          </a:p>
          <a:p>
            <a:pPr marL="287338" indent="-287338">
              <a:defRPr/>
            </a:pPr>
            <a:endParaRPr lang="en-US" i="1" dirty="0" smtClean="0">
              <a:latin typeface="Century Gothic" pitchFamily="34" charset="0"/>
            </a:endParaRPr>
          </a:p>
        </p:txBody>
      </p:sp>
      <p:sp>
        <p:nvSpPr>
          <p:cNvPr id="80900"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BC81F16B-9FCC-4333-923B-C0A5028431EC}" type="slidenum">
              <a:rPr lang="en-US" sz="1400">
                <a:effectLst>
                  <a:outerShdw blurRad="38100" dist="38100" dir="2700000" algn="tl">
                    <a:srgbClr val="000000">
                      <a:alpha val="43137"/>
                    </a:srgbClr>
                  </a:outerShdw>
                </a:effectLst>
                <a:latin typeface="Century Gothic" pitchFamily="34" charset="0"/>
              </a:rPr>
              <a:pPr algn="r" eaLnBrk="1" hangingPunct="1">
                <a:defRPr/>
              </a:pPr>
              <a:t>27</a:t>
            </a:fld>
            <a:endParaRPr lang="en-US" sz="1400" dirty="0">
              <a:effectLst>
                <a:outerShdw blurRad="38100" dist="38100" dir="2700000" algn="tl">
                  <a:srgbClr val="000000">
                    <a:alpha val="43137"/>
                  </a:srgbClr>
                </a:outerShdw>
              </a:effectLst>
              <a:latin typeface="Century Gothic" pitchFamily="34" charset="0"/>
            </a:endParaRPr>
          </a:p>
        </p:txBody>
      </p:sp>
      <p:sp>
        <p:nvSpPr>
          <p:cNvPr id="35845" name="Footer Placeholder 3"/>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idx="4294967295"/>
          </p:nvPr>
        </p:nvSpPr>
        <p:spPr>
          <a:xfrm>
            <a:off x="0" y="0"/>
            <a:ext cx="9144000" cy="836613"/>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Question #3</a:t>
            </a:r>
            <a:endParaRPr lang="en-US" sz="4000" dirty="0">
              <a:effectLst>
                <a:outerShdw blurRad="38100" dist="38100" dir="2700000" algn="tl">
                  <a:srgbClr val="000000">
                    <a:alpha val="43137"/>
                  </a:srgbClr>
                </a:outerShdw>
              </a:effectLst>
              <a:latin typeface="Century Gothic" pitchFamily="34" charset="0"/>
            </a:endParaRPr>
          </a:p>
        </p:txBody>
      </p:sp>
      <p:sp>
        <p:nvSpPr>
          <p:cNvPr id="95236" name="Rectangle 3"/>
          <p:cNvSpPr>
            <a:spLocks noGrp="1" noChangeArrowheads="1"/>
          </p:cNvSpPr>
          <p:nvPr>
            <p:ph type="body" idx="4294967295"/>
          </p:nvPr>
        </p:nvSpPr>
        <p:spPr>
          <a:xfrm>
            <a:off x="233363" y="1069975"/>
            <a:ext cx="8453437" cy="3949700"/>
          </a:xfrm>
        </p:spPr>
        <p:txBody>
          <a:bodyPr/>
          <a:lstStyle/>
          <a:p>
            <a:pPr>
              <a:buNone/>
              <a:defRPr/>
            </a:pPr>
            <a:r>
              <a:rPr lang="en-US" sz="3200" dirty="0" smtClean="0">
                <a:latin typeface="Century Gothic" pitchFamily="34" charset="0"/>
              </a:rPr>
              <a:t> </a:t>
            </a:r>
          </a:p>
          <a:p>
            <a:pPr>
              <a:defRPr/>
            </a:pPr>
            <a:endParaRPr lang="en-US" sz="800" i="1" dirty="0" smtClean="0">
              <a:latin typeface="Century Gothic" pitchFamily="34" charset="0"/>
            </a:endParaRPr>
          </a:p>
          <a:p>
            <a:pPr>
              <a:defRPr/>
            </a:pPr>
            <a:endParaRPr lang="en-US" sz="800" i="1" dirty="0">
              <a:latin typeface="Century Gothic" pitchFamily="34" charset="0"/>
            </a:endParaRPr>
          </a:p>
          <a:p>
            <a:pPr marL="0" indent="0">
              <a:buFontTx/>
              <a:buNone/>
              <a:defRPr/>
            </a:pPr>
            <a:endParaRPr lang="en-US" sz="800" i="1" dirty="0" smtClean="0">
              <a:latin typeface="Century Gothic" pitchFamily="34" charset="0"/>
            </a:endParaRPr>
          </a:p>
          <a:p>
            <a:pPr marL="0" indent="0" algn="ctr">
              <a:buFontTx/>
              <a:buNone/>
              <a:defRPr/>
            </a:pPr>
            <a:r>
              <a:rPr lang="en-US" sz="3200" i="1" dirty="0" smtClean="0">
                <a:latin typeface="Century Gothic" pitchFamily="34" charset="0"/>
              </a:rPr>
              <a:t>Does a judge have the authority to bypass the procedures and rules of ICJ?</a:t>
            </a:r>
          </a:p>
          <a:p>
            <a:pPr marL="687388" lvl="1" indent="-287338">
              <a:defRPr/>
            </a:pPr>
            <a:endParaRPr lang="en-US" sz="2400" dirty="0" smtClean="0">
              <a:latin typeface="Century Gothic" pitchFamily="34" charset="0"/>
            </a:endParaRPr>
          </a:p>
          <a:p>
            <a:pPr marL="687388" lvl="1" indent="-287338">
              <a:defRPr/>
            </a:pPr>
            <a:endParaRPr lang="en-US" dirty="0" smtClean="0">
              <a:latin typeface="Century Gothic" pitchFamily="34" charset="0"/>
            </a:endParaRPr>
          </a:p>
          <a:p>
            <a:pPr marL="287338" indent="-287338">
              <a:defRPr/>
            </a:pPr>
            <a:endParaRPr lang="en-US" i="1" dirty="0" smtClean="0">
              <a:latin typeface="Century Gothic" pitchFamily="34" charset="0"/>
            </a:endParaRPr>
          </a:p>
        </p:txBody>
      </p:sp>
      <p:sp>
        <p:nvSpPr>
          <p:cNvPr id="81924"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140624E3-CD61-4CDE-BC4C-420BCC759752}" type="slidenum">
              <a:rPr lang="en-US" sz="1400">
                <a:effectLst>
                  <a:outerShdw blurRad="38100" dist="38100" dir="2700000" algn="tl">
                    <a:srgbClr val="000000">
                      <a:alpha val="43137"/>
                    </a:srgbClr>
                  </a:outerShdw>
                </a:effectLst>
                <a:latin typeface="Century Gothic" pitchFamily="34" charset="0"/>
              </a:rPr>
              <a:pPr algn="r" eaLnBrk="1" hangingPunct="1">
                <a:defRPr/>
              </a:pPr>
              <a:t>28</a:t>
            </a:fld>
            <a:endParaRPr lang="en-US" sz="1400" dirty="0">
              <a:effectLst>
                <a:outerShdw blurRad="38100" dist="38100" dir="2700000" algn="tl">
                  <a:srgbClr val="000000">
                    <a:alpha val="43137"/>
                  </a:srgbClr>
                </a:outerShdw>
              </a:effectLst>
              <a:latin typeface="Century Gothic" pitchFamily="34" charset="0"/>
            </a:endParaRPr>
          </a:p>
        </p:txBody>
      </p:sp>
      <p:sp>
        <p:nvSpPr>
          <p:cNvPr id="36869" name="Footer Placeholder 3"/>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idx="4294967295"/>
          </p:nvPr>
        </p:nvSpPr>
        <p:spPr>
          <a:xfrm>
            <a:off x="0" y="0"/>
            <a:ext cx="9144000" cy="836613"/>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Question #4</a:t>
            </a:r>
            <a:endParaRPr lang="en-US" sz="4000" dirty="0">
              <a:effectLst>
                <a:outerShdw blurRad="38100" dist="38100" dir="2700000" algn="tl">
                  <a:srgbClr val="000000">
                    <a:alpha val="43137"/>
                  </a:srgbClr>
                </a:outerShdw>
              </a:effectLst>
              <a:latin typeface="Century Gothic" pitchFamily="34" charset="0"/>
            </a:endParaRPr>
          </a:p>
        </p:txBody>
      </p:sp>
      <p:sp>
        <p:nvSpPr>
          <p:cNvPr id="37891" name="Rectangle 3"/>
          <p:cNvSpPr>
            <a:spLocks noGrp="1" noChangeArrowheads="1"/>
          </p:cNvSpPr>
          <p:nvPr>
            <p:ph type="body" idx="4294967295"/>
          </p:nvPr>
        </p:nvSpPr>
        <p:spPr>
          <a:xfrm>
            <a:off x="273050" y="2087563"/>
            <a:ext cx="8453438" cy="3910012"/>
          </a:xfrm>
        </p:spPr>
        <p:txBody>
          <a:bodyPr/>
          <a:lstStyle/>
          <a:p>
            <a:pPr marL="0" indent="0" algn="ctr">
              <a:buFontTx/>
              <a:buNone/>
            </a:pPr>
            <a:r>
              <a:rPr lang="en-US" sz="3200" i="1" dirty="0" smtClean="0">
                <a:latin typeface="Century Gothic" pitchFamily="34" charset="0"/>
              </a:rPr>
              <a:t>Does DCBS pay for the return of DCBS committed juveniles?</a:t>
            </a:r>
          </a:p>
          <a:p>
            <a:pPr marL="0" indent="0" algn="ctr">
              <a:buFontTx/>
              <a:buNone/>
            </a:pPr>
            <a:endParaRPr lang="en-US" sz="3200" i="1" dirty="0" smtClean="0">
              <a:latin typeface="Century Gothic" pitchFamily="34" charset="0"/>
            </a:endParaRPr>
          </a:p>
          <a:p>
            <a:pPr marL="0" indent="0" algn="ctr">
              <a:buFontTx/>
              <a:buNone/>
            </a:pPr>
            <a:r>
              <a:rPr lang="en-US" sz="3200" i="1" dirty="0" smtClean="0">
                <a:latin typeface="Century Gothic" pitchFamily="34" charset="0"/>
              </a:rPr>
              <a:t>Does DCBS pay for the return of DJJ committed juveniles?</a:t>
            </a:r>
          </a:p>
        </p:txBody>
      </p:sp>
      <p:sp>
        <p:nvSpPr>
          <p:cNvPr id="82948"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D7B2E128-B014-476D-9C8F-B667EFE75326}" type="slidenum">
              <a:rPr lang="en-US" sz="1400">
                <a:effectLst>
                  <a:outerShdw blurRad="38100" dist="38100" dir="2700000" algn="tl">
                    <a:srgbClr val="000000">
                      <a:alpha val="43137"/>
                    </a:srgbClr>
                  </a:outerShdw>
                </a:effectLst>
                <a:latin typeface="Century Gothic" pitchFamily="34" charset="0"/>
              </a:rPr>
              <a:pPr algn="r" eaLnBrk="1" hangingPunct="1">
                <a:defRPr/>
              </a:pPr>
              <a:t>29</a:t>
            </a:fld>
            <a:endParaRPr lang="en-US" sz="1400" dirty="0">
              <a:effectLst>
                <a:outerShdw blurRad="38100" dist="38100" dir="2700000" algn="tl">
                  <a:srgbClr val="000000">
                    <a:alpha val="43137"/>
                  </a:srgbClr>
                </a:outerShdw>
              </a:effectLst>
              <a:latin typeface="Century Gothic" pitchFamily="34" charset="0"/>
            </a:endParaRPr>
          </a:p>
        </p:txBody>
      </p:sp>
      <p:sp>
        <p:nvSpPr>
          <p:cNvPr id="37893" name="Footer Placeholder 3"/>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512"/>
            <a:ext cx="8910845" cy="721899"/>
          </a:xfrm>
        </p:spPr>
        <p:txBody>
          <a:bodyPr/>
          <a:lstStyle/>
          <a:p>
            <a:r>
              <a:rPr lang="en-US" dirty="0" smtClean="0">
                <a:effectLst>
                  <a:outerShdw blurRad="38100" dist="38100" dir="2700000" algn="tl">
                    <a:srgbClr val="000000">
                      <a:alpha val="43137"/>
                    </a:srgbClr>
                  </a:outerShdw>
                </a:effectLst>
                <a:latin typeface="Century Gothic" pitchFamily="34" charset="0"/>
              </a:rPr>
              <a:t>Compact Clause </a:t>
            </a:r>
            <a:endParaRPr lang="en-US" dirty="0"/>
          </a:p>
        </p:txBody>
      </p:sp>
      <p:sp>
        <p:nvSpPr>
          <p:cNvPr id="3" name="Content Placeholder 2"/>
          <p:cNvSpPr>
            <a:spLocks noGrp="1"/>
          </p:cNvSpPr>
          <p:nvPr>
            <p:ph idx="1"/>
          </p:nvPr>
        </p:nvSpPr>
        <p:spPr>
          <a:xfrm>
            <a:off x="178904" y="1600200"/>
            <a:ext cx="8841271" cy="4525963"/>
          </a:xfrm>
        </p:spPr>
        <p:txBody>
          <a:bodyPr/>
          <a:lstStyle/>
          <a:p>
            <a:pPr marL="0" lvl="1" indent="0" algn="ctr">
              <a:buNone/>
              <a:defRPr/>
            </a:pPr>
            <a:r>
              <a:rPr lang="en-US" sz="2600" dirty="0">
                <a:latin typeface="Century Gothic" pitchFamily="34" charset="0"/>
              </a:rPr>
              <a:t>The Compact is authorized by the Compact Clause of the U.S. Constitution and the Crime Control Act, 4 USC  (1965).  The Compact specifically requires all court and executive agencies to enforce the Compact and to take necessary actions to effectuate its purpose.    </a:t>
            </a:r>
            <a:r>
              <a:rPr lang="en-US" sz="2600" u="sng" dirty="0">
                <a:latin typeface="Century Gothic" pitchFamily="34" charset="0"/>
              </a:rPr>
              <a:t>The ICJ and ICJ Rules have the full force and effect of federal law</a:t>
            </a:r>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3</a:t>
            </a:fld>
            <a:endParaRPr lang="en-US"/>
          </a:p>
        </p:txBody>
      </p:sp>
    </p:spTree>
    <p:extLst>
      <p:ext uri="{BB962C8B-B14F-4D97-AF65-F5344CB8AC3E}">
        <p14:creationId xmlns:p14="http://schemas.microsoft.com/office/powerpoint/2010/main" val="20034346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78851" name="Rectangle 2"/>
          <p:cNvSpPr>
            <a:spLocks noGrp="1" noChangeArrowheads="1"/>
          </p:cNvSpPr>
          <p:nvPr>
            <p:ph type="title"/>
          </p:nvPr>
        </p:nvSpPr>
        <p:spPr>
          <a:xfrm>
            <a:off x="0" y="0"/>
            <a:ext cx="9020175" cy="785813"/>
          </a:xfrm>
        </p:spPr>
        <p:txBody>
          <a:bodyPr/>
          <a:lstStyle/>
          <a:p>
            <a:pPr eaLnBrk="1" hangingPunct="1">
              <a:defRPr/>
            </a:pPr>
            <a:r>
              <a:rPr lang="en-US" sz="4000" dirty="0" smtClean="0">
                <a:effectLst>
                  <a:outerShdw blurRad="38100" dist="38100" dir="2700000" algn="tl">
                    <a:srgbClr val="000000">
                      <a:alpha val="43137"/>
                    </a:srgbClr>
                  </a:outerShdw>
                </a:effectLst>
                <a:latin typeface="Century Gothic" pitchFamily="34" charset="0"/>
              </a:rPr>
              <a:t>Contact Information</a:t>
            </a:r>
          </a:p>
        </p:txBody>
      </p:sp>
      <p:sp>
        <p:nvSpPr>
          <p:cNvPr id="38916" name="Rectangle 3"/>
          <p:cNvSpPr>
            <a:spLocks noGrp="1" noChangeArrowheads="1"/>
          </p:cNvSpPr>
          <p:nvPr>
            <p:ph type="body" idx="1"/>
          </p:nvPr>
        </p:nvSpPr>
        <p:spPr>
          <a:xfrm>
            <a:off x="0" y="1595438"/>
            <a:ext cx="9144000" cy="4356100"/>
          </a:xfrm>
        </p:spPr>
        <p:txBody>
          <a:bodyPr/>
          <a:lstStyle/>
          <a:p>
            <a:pPr algn="ctr" eaLnBrk="1" hangingPunct="1">
              <a:lnSpc>
                <a:spcPct val="90000"/>
              </a:lnSpc>
              <a:buFontTx/>
              <a:buNone/>
            </a:pPr>
            <a:r>
              <a:rPr lang="en-US" sz="3200" smtClean="0">
                <a:latin typeface="Century Gothic" pitchFamily="34" charset="0"/>
              </a:rPr>
              <a:t>National Office</a:t>
            </a:r>
          </a:p>
          <a:p>
            <a:pPr algn="ctr" eaLnBrk="1" hangingPunct="1">
              <a:lnSpc>
                <a:spcPct val="90000"/>
              </a:lnSpc>
              <a:buFontTx/>
              <a:buNone/>
            </a:pPr>
            <a:r>
              <a:rPr lang="en-US" smtClean="0">
                <a:latin typeface="Century Gothic" pitchFamily="34" charset="0"/>
              </a:rPr>
              <a:t>Interstate Commission for Juveniles </a:t>
            </a:r>
          </a:p>
          <a:p>
            <a:pPr algn="ctr" eaLnBrk="1" hangingPunct="1">
              <a:lnSpc>
                <a:spcPct val="90000"/>
              </a:lnSpc>
              <a:buFontTx/>
              <a:buNone/>
            </a:pPr>
            <a:r>
              <a:rPr lang="en-US" smtClean="0">
                <a:latin typeface="Century Gothic" pitchFamily="34" charset="0"/>
              </a:rPr>
              <a:t>836 Euclid Avenue, Suite 322</a:t>
            </a:r>
          </a:p>
          <a:p>
            <a:pPr algn="ctr" eaLnBrk="1" hangingPunct="1">
              <a:lnSpc>
                <a:spcPct val="90000"/>
              </a:lnSpc>
              <a:buFontTx/>
              <a:buNone/>
            </a:pPr>
            <a:r>
              <a:rPr lang="en-US" smtClean="0">
                <a:latin typeface="Century Gothic" pitchFamily="34" charset="0"/>
              </a:rPr>
              <a:t>Lexington, KY 40502</a:t>
            </a:r>
          </a:p>
          <a:p>
            <a:pPr algn="ctr" eaLnBrk="1" hangingPunct="1">
              <a:lnSpc>
                <a:spcPct val="90000"/>
              </a:lnSpc>
              <a:buFontTx/>
              <a:buNone/>
            </a:pPr>
            <a:r>
              <a:rPr lang="en-US" smtClean="0">
                <a:latin typeface="Century Gothic" pitchFamily="34" charset="0"/>
              </a:rPr>
              <a:t>(859) 721-1063</a:t>
            </a:r>
          </a:p>
          <a:p>
            <a:pPr algn="ctr" eaLnBrk="1" hangingPunct="1">
              <a:lnSpc>
                <a:spcPct val="90000"/>
              </a:lnSpc>
              <a:buFontTx/>
              <a:buNone/>
            </a:pPr>
            <a:r>
              <a:rPr lang="en-US" smtClean="0">
                <a:latin typeface="Century Gothic" pitchFamily="34" charset="0"/>
              </a:rPr>
              <a:t>(859) 721-1059 fax</a:t>
            </a:r>
          </a:p>
          <a:p>
            <a:pPr algn="ctr" eaLnBrk="1" hangingPunct="1">
              <a:lnSpc>
                <a:spcPct val="90000"/>
              </a:lnSpc>
              <a:buFontTx/>
              <a:buNone/>
            </a:pPr>
            <a:r>
              <a:rPr lang="en-US" smtClean="0">
                <a:latin typeface="Century Gothic" pitchFamily="34" charset="0"/>
                <a:hlinkClick r:id="rId3"/>
              </a:rPr>
              <a:t>www.juvenilecompact.org</a:t>
            </a:r>
            <a:r>
              <a:rPr lang="en-US" smtClean="0">
                <a:latin typeface="Century Gothic" pitchFamily="34" charset="0"/>
              </a:rPr>
              <a:t> </a:t>
            </a:r>
          </a:p>
          <a:p>
            <a:pPr eaLnBrk="1" hangingPunct="1">
              <a:lnSpc>
                <a:spcPct val="90000"/>
              </a:lnSpc>
              <a:buFontTx/>
              <a:buNone/>
            </a:pPr>
            <a:endParaRPr lang="en-US" sz="2800" smtClean="0">
              <a:latin typeface="Century Gothic" pitchFamily="34" charset="0"/>
            </a:endParaRPr>
          </a:p>
          <a:p>
            <a:pPr eaLnBrk="1" hangingPunct="1">
              <a:buFontTx/>
              <a:buNone/>
            </a:pPr>
            <a:r>
              <a:rPr lang="en-US" sz="2000" b="1" smtClean="0">
                <a:latin typeface="Century Gothic" pitchFamily="34" charset="0"/>
              </a:rPr>
              <a:t>	</a:t>
            </a:r>
            <a:endParaRPr lang="en-US" sz="2000" smtClean="0">
              <a:latin typeface="Century Gothic" pitchFamily="34" charset="0"/>
            </a:endParaRPr>
          </a:p>
        </p:txBody>
      </p:sp>
      <p:sp>
        <p:nvSpPr>
          <p:cNvPr id="86021"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BAADA70C-96FB-4857-B04D-25DDCA176167}" type="slidenum">
              <a:rPr lang="en-US" smtClean="0">
                <a:effectLst>
                  <a:outerShdw blurRad="38100" dist="38100" dir="2700000" algn="tl">
                    <a:srgbClr val="000000">
                      <a:alpha val="43137"/>
                    </a:srgbClr>
                  </a:outerShdw>
                </a:effectLst>
                <a:latin typeface="Century Gothic" pitchFamily="34" charset="0"/>
              </a:rPr>
              <a:pPr eaLnBrk="1" hangingPunct="1">
                <a:defRPr/>
              </a:pPr>
              <a:t>30</a:t>
            </a:fld>
            <a:endParaRPr lang="en-US" dirty="0" smtClean="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78851" name="Rectangle 2"/>
          <p:cNvSpPr>
            <a:spLocks noGrp="1" noChangeArrowheads="1"/>
          </p:cNvSpPr>
          <p:nvPr>
            <p:ph type="title"/>
          </p:nvPr>
        </p:nvSpPr>
        <p:spPr>
          <a:xfrm>
            <a:off x="0" y="0"/>
            <a:ext cx="9020175" cy="785813"/>
          </a:xfrm>
        </p:spPr>
        <p:txBody>
          <a:bodyPr/>
          <a:lstStyle/>
          <a:p>
            <a:pPr eaLnBrk="1" hangingPunct="1">
              <a:defRPr/>
            </a:pPr>
            <a:r>
              <a:rPr lang="en-US" sz="4000" dirty="0" smtClean="0">
                <a:effectLst>
                  <a:outerShdw blurRad="38100" dist="38100" dir="2700000" algn="tl">
                    <a:srgbClr val="000000">
                      <a:alpha val="43137"/>
                    </a:srgbClr>
                  </a:outerShdw>
                </a:effectLst>
                <a:latin typeface="Century Gothic" pitchFamily="34" charset="0"/>
              </a:rPr>
              <a:t>Contact Information</a:t>
            </a:r>
          </a:p>
        </p:txBody>
      </p:sp>
      <p:sp>
        <p:nvSpPr>
          <p:cNvPr id="39940" name="Rectangle 3"/>
          <p:cNvSpPr>
            <a:spLocks noGrp="1" noChangeArrowheads="1"/>
          </p:cNvSpPr>
          <p:nvPr>
            <p:ph type="body" idx="1"/>
          </p:nvPr>
        </p:nvSpPr>
        <p:spPr>
          <a:xfrm>
            <a:off x="0" y="1595438"/>
            <a:ext cx="9144000" cy="4356100"/>
          </a:xfrm>
        </p:spPr>
        <p:txBody>
          <a:bodyPr/>
          <a:lstStyle/>
          <a:p>
            <a:pPr algn="ctr" eaLnBrk="1" hangingPunct="1">
              <a:lnSpc>
                <a:spcPct val="90000"/>
              </a:lnSpc>
              <a:buFontTx/>
              <a:buNone/>
            </a:pPr>
            <a:r>
              <a:rPr lang="en-US" sz="3200" dirty="0" smtClean="0">
                <a:latin typeface="Century Gothic" pitchFamily="34" charset="0"/>
              </a:rPr>
              <a:t>Amy Welch</a:t>
            </a:r>
          </a:p>
          <a:p>
            <a:pPr algn="ctr" eaLnBrk="1" hangingPunct="1">
              <a:lnSpc>
                <a:spcPct val="90000"/>
              </a:lnSpc>
              <a:buFontTx/>
              <a:buNone/>
            </a:pPr>
            <a:r>
              <a:rPr lang="en-US" dirty="0" smtClean="0">
                <a:latin typeface="Century Gothic" pitchFamily="34" charset="0"/>
              </a:rPr>
              <a:t>Commissioner/Deputy Compact Administrator</a:t>
            </a:r>
          </a:p>
          <a:p>
            <a:pPr algn="ctr" eaLnBrk="1" hangingPunct="1">
              <a:lnSpc>
                <a:spcPct val="90000"/>
              </a:lnSpc>
              <a:buFontTx/>
              <a:buNone/>
            </a:pPr>
            <a:r>
              <a:rPr lang="en-US" dirty="0" smtClean="0">
                <a:latin typeface="Century Gothic" pitchFamily="34" charset="0"/>
              </a:rPr>
              <a:t>Interstate Commission for Juveniles (ICJ) </a:t>
            </a:r>
          </a:p>
          <a:p>
            <a:pPr algn="ctr" eaLnBrk="1" hangingPunct="1">
              <a:lnSpc>
                <a:spcPct val="90000"/>
              </a:lnSpc>
              <a:buFontTx/>
              <a:buNone/>
            </a:pPr>
            <a:r>
              <a:rPr lang="en-US" dirty="0" smtClean="0">
                <a:latin typeface="Century Gothic" pitchFamily="34" charset="0"/>
              </a:rPr>
              <a:t>Department of Juvenile Justice (DJJ)</a:t>
            </a:r>
          </a:p>
          <a:p>
            <a:pPr algn="ctr" eaLnBrk="1" hangingPunct="1">
              <a:lnSpc>
                <a:spcPct val="90000"/>
              </a:lnSpc>
              <a:buFontTx/>
              <a:buNone/>
            </a:pPr>
            <a:r>
              <a:rPr lang="en-US" dirty="0" smtClean="0">
                <a:latin typeface="Century Gothic" pitchFamily="34" charset="0"/>
              </a:rPr>
              <a:t>1025 Capital Center Dr. / 3</a:t>
            </a:r>
            <a:r>
              <a:rPr lang="en-US" baseline="30000" dirty="0" smtClean="0">
                <a:latin typeface="Century Gothic" pitchFamily="34" charset="0"/>
              </a:rPr>
              <a:t>rd</a:t>
            </a:r>
            <a:r>
              <a:rPr lang="en-US" dirty="0" smtClean="0">
                <a:latin typeface="Century Gothic" pitchFamily="34" charset="0"/>
              </a:rPr>
              <a:t> Floor</a:t>
            </a:r>
          </a:p>
          <a:p>
            <a:pPr algn="ctr" eaLnBrk="1" hangingPunct="1">
              <a:lnSpc>
                <a:spcPct val="90000"/>
              </a:lnSpc>
              <a:buFontTx/>
              <a:buNone/>
            </a:pPr>
            <a:r>
              <a:rPr lang="en-US" dirty="0" smtClean="0">
                <a:latin typeface="Century Gothic" pitchFamily="34" charset="0"/>
              </a:rPr>
              <a:t>Frankfort, KY 40601</a:t>
            </a:r>
          </a:p>
          <a:p>
            <a:pPr algn="ctr" eaLnBrk="1" hangingPunct="1">
              <a:lnSpc>
                <a:spcPct val="90000"/>
              </a:lnSpc>
              <a:buFontTx/>
              <a:buNone/>
            </a:pPr>
            <a:r>
              <a:rPr lang="en-US" dirty="0" smtClean="0">
                <a:latin typeface="Century Gothic" pitchFamily="34" charset="0"/>
              </a:rPr>
              <a:t>(502) 573-2738 </a:t>
            </a:r>
            <a:endParaRPr lang="en-US" dirty="0">
              <a:latin typeface="Century Gothic" pitchFamily="34" charset="0"/>
            </a:endParaRPr>
          </a:p>
          <a:p>
            <a:pPr algn="ctr" eaLnBrk="1" hangingPunct="1">
              <a:lnSpc>
                <a:spcPct val="90000"/>
              </a:lnSpc>
              <a:buFontTx/>
              <a:buNone/>
            </a:pPr>
            <a:r>
              <a:rPr lang="en-US" dirty="0" smtClean="0">
                <a:latin typeface="Century Gothic" pitchFamily="34" charset="0"/>
              </a:rPr>
              <a:t>(502) 573-0836 fax</a:t>
            </a:r>
          </a:p>
          <a:p>
            <a:pPr algn="ctr" eaLnBrk="1" hangingPunct="1">
              <a:lnSpc>
                <a:spcPct val="90000"/>
              </a:lnSpc>
              <a:buFontTx/>
              <a:buNone/>
            </a:pPr>
            <a:r>
              <a:rPr lang="en-US" dirty="0" err="1" smtClean="0">
                <a:latin typeface="Century Gothic" pitchFamily="34" charset="0"/>
              </a:rPr>
              <a:t>AmyP.Welch@KY.Gov</a:t>
            </a:r>
            <a:r>
              <a:rPr lang="en-US" dirty="0" smtClean="0">
                <a:latin typeface="Century Gothic" pitchFamily="34" charset="0"/>
              </a:rPr>
              <a:t> </a:t>
            </a:r>
          </a:p>
          <a:p>
            <a:pPr algn="ctr" eaLnBrk="1" hangingPunct="1">
              <a:lnSpc>
                <a:spcPct val="90000"/>
              </a:lnSpc>
              <a:buFontTx/>
              <a:buNone/>
            </a:pPr>
            <a:r>
              <a:rPr lang="en-US" sz="2800" dirty="0" err="1" smtClean="0">
                <a:latin typeface="Century Gothic" pitchFamily="34" charset="0"/>
              </a:rPr>
              <a:t>DJJKentuckyInterstate@KY.Gov</a:t>
            </a:r>
            <a:endParaRPr lang="en-US" sz="2800" dirty="0" smtClean="0">
              <a:latin typeface="Century Gothic" pitchFamily="34" charset="0"/>
            </a:endParaRPr>
          </a:p>
          <a:p>
            <a:pPr eaLnBrk="1" hangingPunct="1">
              <a:buFontTx/>
              <a:buNone/>
            </a:pPr>
            <a:r>
              <a:rPr lang="en-US" sz="2000" b="1" dirty="0" smtClean="0">
                <a:latin typeface="Century Gothic" pitchFamily="34" charset="0"/>
              </a:rPr>
              <a:t>	</a:t>
            </a:r>
            <a:endParaRPr lang="en-US" sz="2000" dirty="0" smtClean="0">
              <a:latin typeface="Century Gothic" pitchFamily="34" charset="0"/>
            </a:endParaRPr>
          </a:p>
        </p:txBody>
      </p:sp>
      <p:sp>
        <p:nvSpPr>
          <p:cNvPr id="86021"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2ADE49AE-211E-46D5-8041-8CBF58474FB6}" type="slidenum">
              <a:rPr lang="en-US" smtClean="0">
                <a:effectLst>
                  <a:outerShdw blurRad="38100" dist="38100" dir="2700000" algn="tl">
                    <a:srgbClr val="000000">
                      <a:alpha val="43137"/>
                    </a:srgbClr>
                  </a:outerShdw>
                </a:effectLst>
                <a:latin typeface="Century Gothic" pitchFamily="34" charset="0"/>
              </a:rPr>
              <a:pPr eaLnBrk="1" hangingPunct="1">
                <a:defRPr/>
              </a:pPr>
              <a:t>31</a:t>
            </a:fld>
            <a:endParaRPr lang="en-US" dirty="0" smtClean="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78851" name="Rectangle 2"/>
          <p:cNvSpPr>
            <a:spLocks noGrp="1" noChangeArrowheads="1"/>
          </p:cNvSpPr>
          <p:nvPr>
            <p:ph type="title"/>
          </p:nvPr>
        </p:nvSpPr>
        <p:spPr>
          <a:xfrm>
            <a:off x="0" y="0"/>
            <a:ext cx="9020175" cy="785813"/>
          </a:xfrm>
        </p:spPr>
        <p:txBody>
          <a:bodyPr/>
          <a:lstStyle/>
          <a:p>
            <a:pPr eaLnBrk="1" hangingPunct="1">
              <a:defRPr/>
            </a:pPr>
            <a:r>
              <a:rPr lang="en-US" sz="4000" dirty="0" smtClean="0">
                <a:effectLst>
                  <a:outerShdw blurRad="38100" dist="38100" dir="2700000" algn="tl">
                    <a:srgbClr val="000000">
                      <a:alpha val="43137"/>
                    </a:srgbClr>
                  </a:outerShdw>
                </a:effectLst>
                <a:latin typeface="Century Gothic" pitchFamily="34" charset="0"/>
              </a:rPr>
              <a:t>Contact Information</a:t>
            </a:r>
          </a:p>
        </p:txBody>
      </p:sp>
      <p:sp>
        <p:nvSpPr>
          <p:cNvPr id="40964" name="Rectangle 3"/>
          <p:cNvSpPr>
            <a:spLocks noGrp="1" noChangeArrowheads="1"/>
          </p:cNvSpPr>
          <p:nvPr>
            <p:ph type="body" idx="1"/>
          </p:nvPr>
        </p:nvSpPr>
        <p:spPr>
          <a:xfrm>
            <a:off x="0" y="1595438"/>
            <a:ext cx="9144000" cy="4356100"/>
          </a:xfrm>
        </p:spPr>
        <p:txBody>
          <a:bodyPr/>
          <a:lstStyle/>
          <a:p>
            <a:pPr algn="ctr" eaLnBrk="1" hangingPunct="1">
              <a:lnSpc>
                <a:spcPct val="90000"/>
              </a:lnSpc>
              <a:buFontTx/>
              <a:buNone/>
            </a:pPr>
            <a:r>
              <a:rPr lang="en-US" sz="3200" dirty="0" smtClean="0">
                <a:latin typeface="Century Gothic" pitchFamily="34" charset="0"/>
              </a:rPr>
              <a:t>Anna Butler</a:t>
            </a:r>
          </a:p>
          <a:p>
            <a:pPr algn="ctr" eaLnBrk="1" hangingPunct="1">
              <a:lnSpc>
                <a:spcPct val="90000"/>
              </a:lnSpc>
              <a:buFontTx/>
              <a:buNone/>
            </a:pPr>
            <a:r>
              <a:rPr lang="en-US" dirty="0" smtClean="0">
                <a:latin typeface="Century Gothic" pitchFamily="34" charset="0"/>
              </a:rPr>
              <a:t>ICJ Staff/Designee</a:t>
            </a:r>
          </a:p>
          <a:p>
            <a:pPr algn="ctr" eaLnBrk="1" hangingPunct="1">
              <a:lnSpc>
                <a:spcPct val="90000"/>
              </a:lnSpc>
              <a:buFontTx/>
              <a:buNone/>
            </a:pPr>
            <a:r>
              <a:rPr lang="en-US" dirty="0" smtClean="0">
                <a:latin typeface="Century Gothic" pitchFamily="34" charset="0"/>
              </a:rPr>
              <a:t>Interstate Commission for Juveniles (ICJ) </a:t>
            </a:r>
          </a:p>
          <a:p>
            <a:pPr algn="ctr" eaLnBrk="1" hangingPunct="1">
              <a:lnSpc>
                <a:spcPct val="90000"/>
              </a:lnSpc>
              <a:buFontTx/>
              <a:buNone/>
            </a:pPr>
            <a:r>
              <a:rPr lang="en-US" dirty="0" smtClean="0">
                <a:latin typeface="Century Gothic" pitchFamily="34" charset="0"/>
              </a:rPr>
              <a:t>Department of Juvenile Justice (DJJ)</a:t>
            </a:r>
          </a:p>
          <a:p>
            <a:pPr algn="ctr" eaLnBrk="1" hangingPunct="1">
              <a:lnSpc>
                <a:spcPct val="90000"/>
              </a:lnSpc>
              <a:buFontTx/>
              <a:buNone/>
            </a:pPr>
            <a:r>
              <a:rPr lang="en-US" dirty="0" smtClean="0">
                <a:latin typeface="Century Gothic" pitchFamily="34" charset="0"/>
              </a:rPr>
              <a:t>1025 Capital Center Dr. / 3</a:t>
            </a:r>
            <a:r>
              <a:rPr lang="en-US" baseline="30000" dirty="0" smtClean="0">
                <a:latin typeface="Century Gothic" pitchFamily="34" charset="0"/>
              </a:rPr>
              <a:t>rd</a:t>
            </a:r>
            <a:r>
              <a:rPr lang="en-US" dirty="0" smtClean="0">
                <a:latin typeface="Century Gothic" pitchFamily="34" charset="0"/>
              </a:rPr>
              <a:t> Floor</a:t>
            </a:r>
          </a:p>
          <a:p>
            <a:pPr algn="ctr" eaLnBrk="1" hangingPunct="1">
              <a:lnSpc>
                <a:spcPct val="90000"/>
              </a:lnSpc>
              <a:buFontTx/>
              <a:buNone/>
            </a:pPr>
            <a:r>
              <a:rPr lang="en-US" dirty="0" smtClean="0">
                <a:latin typeface="Century Gothic" pitchFamily="34" charset="0"/>
              </a:rPr>
              <a:t>Frankfort, KY 40601</a:t>
            </a:r>
          </a:p>
          <a:p>
            <a:pPr algn="ctr" eaLnBrk="1" hangingPunct="1">
              <a:lnSpc>
                <a:spcPct val="90000"/>
              </a:lnSpc>
              <a:buFontTx/>
              <a:buNone/>
            </a:pPr>
            <a:r>
              <a:rPr lang="en-US" dirty="0" smtClean="0">
                <a:latin typeface="Century Gothic" pitchFamily="34" charset="0"/>
              </a:rPr>
              <a:t>(502) 573-2738 x 316</a:t>
            </a:r>
          </a:p>
          <a:p>
            <a:pPr algn="ctr" eaLnBrk="1" hangingPunct="1">
              <a:lnSpc>
                <a:spcPct val="90000"/>
              </a:lnSpc>
              <a:buFontTx/>
              <a:buNone/>
            </a:pPr>
            <a:r>
              <a:rPr lang="en-US" dirty="0" smtClean="0">
                <a:latin typeface="Century Gothic" pitchFamily="34" charset="0"/>
              </a:rPr>
              <a:t>(502) 573-0836 fax</a:t>
            </a:r>
          </a:p>
          <a:p>
            <a:pPr algn="ctr" eaLnBrk="1" hangingPunct="1">
              <a:lnSpc>
                <a:spcPct val="90000"/>
              </a:lnSpc>
              <a:buFontTx/>
              <a:buNone/>
            </a:pPr>
            <a:r>
              <a:rPr lang="en-US" dirty="0" err="1" smtClean="0">
                <a:latin typeface="Century Gothic" pitchFamily="34" charset="0"/>
              </a:rPr>
              <a:t>AnnaE.Butler@KY.Gov</a:t>
            </a:r>
            <a:r>
              <a:rPr lang="en-US" dirty="0" smtClean="0">
                <a:latin typeface="Century Gothic" pitchFamily="34" charset="0"/>
              </a:rPr>
              <a:t> </a:t>
            </a:r>
          </a:p>
          <a:p>
            <a:pPr algn="ctr" eaLnBrk="1" hangingPunct="1">
              <a:lnSpc>
                <a:spcPct val="90000"/>
              </a:lnSpc>
              <a:buNone/>
            </a:pPr>
            <a:r>
              <a:rPr lang="en-US" sz="2800" dirty="0" err="1" smtClean="0">
                <a:latin typeface="Century Gothic" pitchFamily="34" charset="0"/>
              </a:rPr>
              <a:t>DJJKentuckyInterstate@KY.Gov</a:t>
            </a:r>
            <a:endParaRPr lang="en-US" sz="2800" dirty="0">
              <a:latin typeface="Century Gothic" pitchFamily="34" charset="0"/>
            </a:endParaRPr>
          </a:p>
          <a:p>
            <a:pPr algn="ctr" eaLnBrk="1" hangingPunct="1">
              <a:lnSpc>
                <a:spcPct val="90000"/>
              </a:lnSpc>
              <a:buFontTx/>
              <a:buNone/>
            </a:pPr>
            <a:endParaRPr lang="en-US" dirty="0" smtClean="0">
              <a:latin typeface="Century Gothic" pitchFamily="34" charset="0"/>
            </a:endParaRPr>
          </a:p>
          <a:p>
            <a:pPr eaLnBrk="1" hangingPunct="1">
              <a:lnSpc>
                <a:spcPct val="90000"/>
              </a:lnSpc>
              <a:buFontTx/>
              <a:buNone/>
            </a:pPr>
            <a:endParaRPr lang="en-US" sz="2800" dirty="0" smtClean="0">
              <a:latin typeface="Century Gothic" pitchFamily="34" charset="0"/>
            </a:endParaRPr>
          </a:p>
          <a:p>
            <a:pPr eaLnBrk="1" hangingPunct="1">
              <a:buFontTx/>
              <a:buNone/>
            </a:pPr>
            <a:r>
              <a:rPr lang="en-US" sz="2000" b="1" dirty="0" smtClean="0">
                <a:latin typeface="Century Gothic" pitchFamily="34" charset="0"/>
              </a:rPr>
              <a:t>	</a:t>
            </a:r>
            <a:endParaRPr lang="en-US" sz="2000" dirty="0" smtClean="0">
              <a:latin typeface="Century Gothic" pitchFamily="34" charset="0"/>
            </a:endParaRPr>
          </a:p>
        </p:txBody>
      </p:sp>
      <p:sp>
        <p:nvSpPr>
          <p:cNvPr id="86021"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64AF4962-E742-4195-894A-1C5BB459480C}" type="slidenum">
              <a:rPr lang="en-US" smtClean="0">
                <a:effectLst>
                  <a:outerShdw blurRad="38100" dist="38100" dir="2700000" algn="tl">
                    <a:srgbClr val="000000">
                      <a:alpha val="43137"/>
                    </a:srgbClr>
                  </a:outerShdw>
                </a:effectLst>
                <a:latin typeface="Century Gothic" pitchFamily="34" charset="0"/>
              </a:rPr>
              <a:pPr eaLnBrk="1" hangingPunct="1">
                <a:defRPr/>
              </a:pPr>
              <a:t>32</a:t>
            </a:fld>
            <a:endParaRPr lang="en-US" dirty="0" smtClean="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900113" y="1593850"/>
            <a:ext cx="7356475" cy="3698875"/>
          </a:xfrm>
        </p:spPr>
        <p:txBody>
          <a:bodyPr anchor="ctr"/>
          <a:lstStyle/>
          <a:p>
            <a:pPr algn="ctr">
              <a:defRPr/>
            </a:pPr>
            <a:r>
              <a:rPr lang="en-US" sz="5400" dirty="0" smtClean="0">
                <a:effectLst>
                  <a:outerShdw blurRad="38100" dist="38100" dir="2700000" algn="tl">
                    <a:srgbClr val="000000">
                      <a:alpha val="43137"/>
                    </a:srgbClr>
                  </a:outerShdw>
                </a:effectLst>
                <a:latin typeface="Century Gothic" pitchFamily="34" charset="0"/>
              </a:rPr>
              <a:t>Questions?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20175" cy="869950"/>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Legal Status of Interstate Compacts</a:t>
            </a:r>
            <a:endParaRPr lang="en-US" sz="4000" dirty="0">
              <a:effectLst>
                <a:outerShdw blurRad="38100" dist="38100" dir="2700000" algn="tl">
                  <a:srgbClr val="000000">
                    <a:alpha val="43137"/>
                  </a:srgbClr>
                </a:outerShdw>
              </a:effectLst>
              <a:latin typeface="Century Gothic" pitchFamily="34" charset="0"/>
            </a:endParaRPr>
          </a:p>
        </p:txBody>
      </p:sp>
      <p:sp>
        <p:nvSpPr>
          <p:cNvPr id="10243" name="Content Placeholder 2"/>
          <p:cNvSpPr>
            <a:spLocks noGrp="1"/>
          </p:cNvSpPr>
          <p:nvPr>
            <p:ph idx="1"/>
          </p:nvPr>
        </p:nvSpPr>
        <p:spPr>
          <a:xfrm>
            <a:off x="187325" y="1118393"/>
            <a:ext cx="8832850" cy="4878388"/>
          </a:xfrm>
        </p:spPr>
        <p:txBody>
          <a:bodyPr/>
          <a:lstStyle/>
          <a:p>
            <a:pPr marL="0" indent="0">
              <a:buFontTx/>
              <a:buNone/>
              <a:defRPr/>
            </a:pPr>
            <a:endParaRPr lang="en-US" sz="800" dirty="0" smtClean="0">
              <a:latin typeface="Century Gothic" pitchFamily="34" charset="0"/>
            </a:endParaRPr>
          </a:p>
          <a:p>
            <a:pPr marL="342900" lvl="1" indent="-342900">
              <a:buFontTx/>
              <a:buChar char="•"/>
              <a:defRPr/>
            </a:pPr>
            <a:r>
              <a:rPr lang="en-US" sz="2600" dirty="0" smtClean="0">
                <a:latin typeface="Century Gothic" pitchFamily="34" charset="0"/>
              </a:rPr>
              <a:t>All member states must meet their contractual obligations by complying with and enforcing the Compact and its rules</a:t>
            </a:r>
          </a:p>
          <a:p>
            <a:pPr marL="342900" lvl="1" indent="-342900">
              <a:buFontTx/>
              <a:buChar char="•"/>
              <a:defRPr/>
            </a:pPr>
            <a:endParaRPr lang="en-US" sz="2600" dirty="0" smtClean="0">
              <a:latin typeface="Century Gothic" pitchFamily="34" charset="0"/>
            </a:endParaRPr>
          </a:p>
          <a:p>
            <a:pPr marL="342900" lvl="1" indent="-342900">
              <a:buFontTx/>
              <a:buChar char="•"/>
              <a:defRPr/>
            </a:pPr>
            <a:r>
              <a:rPr lang="en-US" sz="2600" dirty="0" smtClean="0">
                <a:latin typeface="Century Gothic" pitchFamily="34" charset="0"/>
              </a:rPr>
              <a:t>KRS 615.010 Interstate Compact for Juveniles – Purpose – Definitions – Commission – Powers – Organization, rulemaking, enforcement – Enactment by states – Withdrawal.</a:t>
            </a:r>
            <a:endParaRPr lang="en-US" dirty="0"/>
          </a:p>
          <a:p>
            <a:pPr marL="0" indent="0" algn="ctr">
              <a:buNone/>
            </a:pPr>
            <a:r>
              <a:rPr lang="en-US" sz="2800" dirty="0"/>
              <a:t> </a:t>
            </a:r>
            <a:endParaRPr lang="en-US" sz="800" dirty="0" smtClean="0">
              <a:latin typeface="Century Gothic" pitchFamily="34" charset="0"/>
            </a:endParaRPr>
          </a:p>
          <a:p>
            <a:pPr marL="0" lvl="1" indent="0">
              <a:buFontTx/>
              <a:buNone/>
              <a:defRPr/>
            </a:pPr>
            <a:endParaRPr lang="en-US" sz="2800" dirty="0">
              <a:latin typeface="Century Gothic" pitchFamily="34" charset="0"/>
            </a:endParaRPr>
          </a:p>
          <a:p>
            <a:pPr>
              <a:defRPr/>
            </a:pPr>
            <a:endParaRPr lang="en-US" sz="2800" dirty="0" smtClean="0">
              <a:latin typeface="Century Gothic" pitchFamily="34" charset="0"/>
            </a:endParaRPr>
          </a:p>
          <a:p>
            <a:pPr marL="0" indent="0">
              <a:buFontTx/>
              <a:buNone/>
              <a:defRPr/>
            </a:pPr>
            <a:endParaRPr lang="en-US" sz="1000" dirty="0" smtClean="0">
              <a:latin typeface="Century Gothic" pitchFamily="34" charset="0"/>
            </a:endParaRPr>
          </a:p>
          <a:p>
            <a:pPr>
              <a:defRPr/>
            </a:pPr>
            <a:endParaRPr lang="en-US" sz="2800" dirty="0" smtClean="0">
              <a:latin typeface="Century Gothic" pitchFamily="34" charset="0"/>
            </a:endParaRPr>
          </a:p>
          <a:p>
            <a:pPr>
              <a:defRPr/>
            </a:pPr>
            <a:endParaRPr lang="en-US" sz="2000" dirty="0" smtClean="0">
              <a:latin typeface="Century Gothic" pitchFamily="34" charset="0"/>
            </a:endParaRPr>
          </a:p>
        </p:txBody>
      </p:sp>
      <p:sp>
        <p:nvSpPr>
          <p:cNvPr id="6148" name="Footer Placeholder 3"/>
          <p:cNvSpPr>
            <a:spLocks noGrp="1"/>
          </p:cNvSpPr>
          <p:nvPr>
            <p:ph type="ftr" sz="quarter" idx="11"/>
          </p:nvPr>
        </p:nvSpPr>
        <p:spPr>
          <a:noFill/>
        </p:spPr>
        <p:txBody>
          <a:bodyPr/>
          <a:lstStyle/>
          <a:p>
            <a:r>
              <a:rPr lang="en-US" smtClean="0">
                <a:latin typeface="Century Gothic" pitchFamily="34" charset="0"/>
              </a:rPr>
              <a:t>Serving Juveniles While Protecting Communities</a:t>
            </a:r>
          </a:p>
        </p:txBody>
      </p:sp>
      <p:sp>
        <p:nvSpPr>
          <p:cNvPr id="10245"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B31A307B-A2CA-4A86-AF34-CF545339E0D9}" type="slidenum">
              <a:rPr lang="en-US" smtClean="0">
                <a:effectLst>
                  <a:outerShdw blurRad="38100" dist="38100" dir="2700000" algn="tl">
                    <a:srgbClr val="000000">
                      <a:alpha val="43137"/>
                    </a:srgbClr>
                  </a:outerShdw>
                </a:effectLst>
                <a:latin typeface="Century Gothic" pitchFamily="34" charset="0"/>
              </a:rPr>
              <a:pPr eaLnBrk="1" hangingPunct="1">
                <a:defRPr/>
              </a:pPr>
              <a:t>4</a:t>
            </a:fld>
            <a:endParaRPr lang="en-US" dirty="0" smtClean="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12" dur="500"/>
                                        <p:tgtEl>
                                          <p:spTgt spid="1024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1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43" y="149087"/>
            <a:ext cx="8831332" cy="692081"/>
          </a:xfrm>
        </p:spPr>
        <p:txBody>
          <a:bodyPr/>
          <a:lstStyle/>
          <a:p>
            <a:r>
              <a:rPr lang="en-US" sz="4000" dirty="0">
                <a:effectLst>
                  <a:outerShdw blurRad="38100" dist="38100" dir="2700000" algn="tl">
                    <a:srgbClr val="000000">
                      <a:alpha val="43137"/>
                    </a:srgbClr>
                  </a:outerShdw>
                </a:effectLst>
                <a:latin typeface="Century Gothic" pitchFamily="34" charset="0"/>
              </a:rPr>
              <a:t>ICJ Definitions </a:t>
            </a:r>
          </a:p>
        </p:txBody>
      </p:sp>
      <p:sp>
        <p:nvSpPr>
          <p:cNvPr id="3" name="Content Placeholder 2"/>
          <p:cNvSpPr>
            <a:spLocks noGrp="1"/>
          </p:cNvSpPr>
          <p:nvPr>
            <p:ph idx="1"/>
          </p:nvPr>
        </p:nvSpPr>
        <p:spPr>
          <a:xfrm>
            <a:off x="188844" y="1311966"/>
            <a:ext cx="8831332" cy="4814198"/>
          </a:xfrm>
        </p:spPr>
        <p:txBody>
          <a:bodyPr/>
          <a:lstStyle/>
          <a:p>
            <a:r>
              <a:rPr lang="en-US" sz="2600" u="sng" dirty="0">
                <a:latin typeface="Century Gothic" pitchFamily="34" charset="0"/>
              </a:rPr>
              <a:t>Runaway</a:t>
            </a:r>
            <a:r>
              <a:rPr lang="en-US" sz="2600" dirty="0">
                <a:latin typeface="Century Gothic" pitchFamily="34" charset="0"/>
              </a:rPr>
              <a:t>: persons within the juvenile jurisdictional age limit established by the home state who have voluntarily left their residence without permission of their legal guardian or custodial agency but who may or may not have been adjudicated.</a:t>
            </a:r>
          </a:p>
          <a:p>
            <a:pPr marL="0" indent="0">
              <a:buNone/>
            </a:pPr>
            <a:endParaRPr lang="en-US" sz="2600" dirty="0">
              <a:latin typeface="Century Gothic" pitchFamily="34" charset="0"/>
            </a:endParaRPr>
          </a:p>
          <a:p>
            <a:r>
              <a:rPr lang="en-US" sz="2600" u="sng" dirty="0">
                <a:latin typeface="Century Gothic" pitchFamily="34" charset="0"/>
              </a:rPr>
              <a:t>Absconder</a:t>
            </a:r>
            <a:r>
              <a:rPr lang="en-US" sz="2600" dirty="0">
                <a:latin typeface="Century Gothic" pitchFamily="34" charset="0"/>
              </a:rPr>
              <a:t>: a juvenile probationer or parolee who hides, conceals, or absents him/herself with the intent to avoid legal process or authorized control.</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5</a:t>
            </a:fld>
            <a:endParaRPr lang="en-US"/>
          </a:p>
        </p:txBody>
      </p:sp>
    </p:spTree>
    <p:extLst>
      <p:ext uri="{BB962C8B-B14F-4D97-AF65-F5344CB8AC3E}">
        <p14:creationId xmlns:p14="http://schemas.microsoft.com/office/powerpoint/2010/main" val="234403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39148"/>
            <a:ext cx="8622610" cy="662264"/>
          </a:xfrm>
        </p:spPr>
        <p:txBody>
          <a:bodyPr/>
          <a:lstStyle/>
          <a:p>
            <a:r>
              <a:rPr lang="en-US" dirty="0">
                <a:effectLst>
                  <a:outerShdw blurRad="38100" dist="38100" dir="2700000" algn="tl">
                    <a:srgbClr val="000000">
                      <a:alpha val="43137"/>
                    </a:srgbClr>
                  </a:outerShdw>
                </a:effectLst>
                <a:latin typeface="Century Gothic" pitchFamily="34" charset="0"/>
              </a:rPr>
              <a:t>ICJ Definitions </a:t>
            </a:r>
            <a:r>
              <a:rPr lang="en-US" dirty="0" smtClean="0">
                <a:effectLst>
                  <a:outerShdw blurRad="38100" dist="38100" dir="2700000" algn="tl">
                    <a:srgbClr val="000000">
                      <a:alpha val="43137"/>
                    </a:srgbClr>
                  </a:outerShdw>
                </a:effectLst>
                <a:latin typeface="Century Gothic" pitchFamily="34" charset="0"/>
              </a:rPr>
              <a:t>Continued</a:t>
            </a:r>
            <a:endParaRPr lang="en-US" dirty="0"/>
          </a:p>
        </p:txBody>
      </p:sp>
      <p:sp>
        <p:nvSpPr>
          <p:cNvPr id="3" name="Content Placeholder 2"/>
          <p:cNvSpPr>
            <a:spLocks noGrp="1"/>
          </p:cNvSpPr>
          <p:nvPr>
            <p:ph idx="1"/>
          </p:nvPr>
        </p:nvSpPr>
        <p:spPr>
          <a:xfrm>
            <a:off x="74544" y="974035"/>
            <a:ext cx="8994912" cy="4820478"/>
          </a:xfrm>
        </p:spPr>
        <p:txBody>
          <a:bodyPr/>
          <a:lstStyle/>
          <a:p>
            <a:r>
              <a:rPr lang="en-US" sz="2600" u="sng" dirty="0">
                <a:latin typeface="Century Gothic" pitchFamily="34" charset="0"/>
              </a:rPr>
              <a:t>Escapee</a:t>
            </a:r>
            <a:r>
              <a:rPr lang="en-US" sz="2600" dirty="0">
                <a:latin typeface="Century Gothic" pitchFamily="34" charset="0"/>
              </a:rPr>
              <a:t>: a juvenile who has made an unauthorized flight from in custody status or a facility to which he/she has been committed by a lawful authority.  (i.e.: committed juveniles to DCBS or DJJ</a:t>
            </a:r>
            <a:r>
              <a:rPr lang="en-US" sz="2600" dirty="0" smtClean="0">
                <a:latin typeface="Century Gothic" pitchFamily="34" charset="0"/>
              </a:rPr>
              <a:t>)</a:t>
            </a:r>
          </a:p>
          <a:p>
            <a:pPr marL="0" indent="0">
              <a:buNone/>
            </a:pPr>
            <a:endParaRPr lang="en-US" sz="2600" dirty="0">
              <a:latin typeface="Century Gothic" pitchFamily="34" charset="0"/>
            </a:endParaRPr>
          </a:p>
          <a:p>
            <a:pPr marL="0" indent="0" algn="ctr">
              <a:spcBef>
                <a:spcPts val="0"/>
              </a:spcBef>
              <a:buNone/>
            </a:pPr>
            <a:r>
              <a:rPr lang="en-US" sz="2600" dirty="0" smtClean="0">
                <a:latin typeface="Century Gothic" pitchFamily="34" charset="0"/>
              </a:rPr>
              <a:t>Juvenile </a:t>
            </a:r>
            <a:r>
              <a:rPr lang="en-US" sz="2600" dirty="0">
                <a:latin typeface="Century Gothic" pitchFamily="34" charset="0"/>
              </a:rPr>
              <a:t>runaways from other states </a:t>
            </a:r>
            <a:r>
              <a:rPr lang="en-US" sz="2600" u="sng" dirty="0">
                <a:latin typeface="Century Gothic" pitchFamily="34" charset="0"/>
              </a:rPr>
              <a:t>can be </a:t>
            </a:r>
            <a:r>
              <a:rPr lang="en-US" sz="2600" dirty="0">
                <a:latin typeface="Century Gothic" pitchFamily="34" charset="0"/>
              </a:rPr>
              <a:t>detained.</a:t>
            </a:r>
          </a:p>
          <a:p>
            <a:pPr marL="0" indent="0">
              <a:spcBef>
                <a:spcPts val="0"/>
              </a:spcBef>
              <a:buNone/>
            </a:pPr>
            <a:endParaRPr lang="en-US" sz="2600" dirty="0" smtClean="0">
              <a:latin typeface="Century Gothic" pitchFamily="34" charset="0"/>
            </a:endParaRPr>
          </a:p>
          <a:p>
            <a:pPr>
              <a:spcBef>
                <a:spcPts val="0"/>
              </a:spcBef>
              <a:buFont typeface="Wingdings" panose="05000000000000000000" pitchFamily="2" charset="2"/>
              <a:buChar char="v"/>
            </a:pPr>
            <a:r>
              <a:rPr lang="en-US" sz="2600" dirty="0" smtClean="0">
                <a:latin typeface="Century Gothic" pitchFamily="34" charset="0"/>
              </a:rPr>
              <a:t>The </a:t>
            </a:r>
            <a:r>
              <a:rPr lang="en-US" sz="2600" dirty="0">
                <a:latin typeface="Century Gothic" pitchFamily="34" charset="0"/>
              </a:rPr>
              <a:t>Juvenile Justice Delinquency Prevention Act (JJDPA, which limits detention of “status offenders.” Specifically allows detention of minors pursuant to the ICJ.  42 U.S.C. 5633 (a)</a:t>
            </a:r>
          </a:p>
          <a:p>
            <a:endParaRPr lang="en-US" dirty="0"/>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6</a:t>
            </a:fld>
            <a:endParaRPr lang="en-US"/>
          </a:p>
        </p:txBody>
      </p:sp>
    </p:spTree>
    <p:extLst>
      <p:ext uri="{BB962C8B-B14F-4D97-AF65-F5344CB8AC3E}">
        <p14:creationId xmlns:p14="http://schemas.microsoft.com/office/powerpoint/2010/main" val="2171800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7</a:t>
            </a:fld>
            <a:endParaRPr lang="en-US"/>
          </a:p>
        </p:txBody>
      </p:sp>
      <p:pic>
        <p:nvPicPr>
          <p:cNvPr id="6" name="Picture 5"/>
          <p:cNvPicPr>
            <a:picLocks noChangeAspect="1"/>
          </p:cNvPicPr>
          <p:nvPr/>
        </p:nvPicPr>
        <p:blipFill>
          <a:blip r:embed="rId2"/>
          <a:stretch>
            <a:fillRect/>
          </a:stretch>
        </p:blipFill>
        <p:spPr>
          <a:xfrm>
            <a:off x="29677" y="1146747"/>
            <a:ext cx="9084646" cy="3834828"/>
          </a:xfrm>
          <a:prstGeom prst="rect">
            <a:avLst/>
          </a:prstGeom>
        </p:spPr>
      </p:pic>
    </p:spTree>
    <p:extLst>
      <p:ext uri="{BB962C8B-B14F-4D97-AF65-F5344CB8AC3E}">
        <p14:creationId xmlns:p14="http://schemas.microsoft.com/office/powerpoint/2010/main" val="3995100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662" y="89451"/>
            <a:ext cx="8046140" cy="672203"/>
          </a:xfrm>
        </p:spPr>
        <p:txBody>
          <a:bodyPr/>
          <a:lstStyle/>
          <a:p>
            <a:r>
              <a:rPr lang="en-US" dirty="0" smtClean="0">
                <a:effectLst>
                  <a:outerShdw blurRad="38100" dist="38100" dir="2700000" algn="tl">
                    <a:srgbClr val="000000">
                      <a:alpha val="43137"/>
                    </a:srgbClr>
                  </a:outerShdw>
                </a:effectLst>
                <a:latin typeface="Century Gothic" pitchFamily="34" charset="0"/>
              </a:rPr>
              <a:t>KY Interstate </a:t>
            </a:r>
            <a:r>
              <a:rPr lang="en-US" dirty="0">
                <a:effectLst>
                  <a:outerShdw blurRad="38100" dist="38100" dir="2700000" algn="tl">
                    <a:srgbClr val="000000">
                      <a:alpha val="43137"/>
                    </a:srgbClr>
                  </a:outerShdw>
                </a:effectLst>
                <a:latin typeface="Century Gothic" pitchFamily="34" charset="0"/>
              </a:rPr>
              <a:t>Compact for Juveniles </a:t>
            </a:r>
            <a:endParaRPr lang="en-US" dirty="0"/>
          </a:p>
        </p:txBody>
      </p:sp>
      <p:sp>
        <p:nvSpPr>
          <p:cNvPr id="3" name="Content Placeholder 2"/>
          <p:cNvSpPr>
            <a:spLocks noGrp="1"/>
          </p:cNvSpPr>
          <p:nvPr>
            <p:ph idx="1"/>
          </p:nvPr>
        </p:nvSpPr>
        <p:spPr>
          <a:xfrm>
            <a:off x="149088" y="1600200"/>
            <a:ext cx="8871088" cy="4525963"/>
          </a:xfrm>
        </p:spPr>
        <p:txBody>
          <a:bodyPr/>
          <a:lstStyle/>
          <a:p>
            <a:pPr marL="342900" lvl="1" indent="-342900">
              <a:buFontTx/>
              <a:buChar char="•"/>
              <a:defRPr/>
            </a:pPr>
            <a:r>
              <a:rPr lang="en-US" sz="2600" dirty="0">
                <a:latin typeface="Century Gothic" pitchFamily="34" charset="0"/>
              </a:rPr>
              <a:t>Anytime a juvenile has run away and crossed state lines without permission of a parent or guardian, the Kentucky ICJ Office may become involved.  </a:t>
            </a:r>
            <a:endParaRPr lang="en-US" sz="2600" dirty="0" smtClean="0">
              <a:latin typeface="Century Gothic" pitchFamily="34" charset="0"/>
            </a:endParaRPr>
          </a:p>
          <a:p>
            <a:pPr marL="0" lvl="1" indent="0">
              <a:buNone/>
              <a:defRPr/>
            </a:pPr>
            <a:endParaRPr lang="en-US" sz="2600" dirty="0">
              <a:latin typeface="Century Gothic" pitchFamily="34" charset="0"/>
            </a:endParaRPr>
          </a:p>
          <a:p>
            <a:pPr marL="342900" lvl="1" indent="-342900">
              <a:buFontTx/>
              <a:buChar char="•"/>
              <a:defRPr/>
            </a:pPr>
            <a:r>
              <a:rPr lang="en-US" sz="2600" dirty="0">
                <a:latin typeface="Century Gothic" pitchFamily="34" charset="0"/>
              </a:rPr>
              <a:t>ICJ works with parents, detention centers, </a:t>
            </a:r>
            <a:r>
              <a:rPr lang="en-US" sz="2600" dirty="0" smtClean="0">
                <a:latin typeface="Century Gothic" pitchFamily="34" charset="0"/>
              </a:rPr>
              <a:t>Judges</a:t>
            </a:r>
            <a:r>
              <a:rPr lang="en-US" sz="2600" dirty="0">
                <a:latin typeface="Century Gothic" pitchFamily="34" charset="0"/>
              </a:rPr>
              <a:t>, CDW’s, DCBS, DJJ and family members, not just DJJ. </a:t>
            </a:r>
            <a:r>
              <a:rPr lang="en-US" dirty="0"/>
              <a:t> </a:t>
            </a:r>
          </a:p>
          <a:p>
            <a:endParaRPr lang="en-US" dirty="0"/>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8</a:t>
            </a:fld>
            <a:endParaRPr lang="en-US"/>
          </a:p>
        </p:txBody>
      </p:sp>
    </p:spTree>
    <p:extLst>
      <p:ext uri="{BB962C8B-B14F-4D97-AF65-F5344CB8AC3E}">
        <p14:creationId xmlns:p14="http://schemas.microsoft.com/office/powerpoint/2010/main" val="2070157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91" y="198783"/>
            <a:ext cx="8831332" cy="592690"/>
          </a:xfrm>
        </p:spPr>
        <p:txBody>
          <a:bodyPr/>
          <a:lstStyle/>
          <a:p>
            <a:r>
              <a:rPr lang="en-US" dirty="0" smtClean="0">
                <a:effectLst>
                  <a:outerShdw blurRad="38100" dist="38100" dir="2700000" algn="tl">
                    <a:srgbClr val="000000">
                      <a:alpha val="43137"/>
                    </a:srgbClr>
                  </a:outerShdw>
                </a:effectLst>
                <a:latin typeface="Century Gothic" pitchFamily="34" charset="0"/>
              </a:rPr>
              <a:t>Communication Rule</a:t>
            </a:r>
            <a:endParaRPr lang="en-US" dirty="0"/>
          </a:p>
        </p:txBody>
      </p:sp>
      <p:sp>
        <p:nvSpPr>
          <p:cNvPr id="3" name="Content Placeholder 2"/>
          <p:cNvSpPr>
            <a:spLocks noGrp="1"/>
          </p:cNvSpPr>
          <p:nvPr>
            <p:ph idx="1"/>
          </p:nvPr>
        </p:nvSpPr>
        <p:spPr>
          <a:xfrm>
            <a:off x="-218661" y="934277"/>
            <a:ext cx="9241113" cy="4860236"/>
          </a:xfrm>
        </p:spPr>
        <p:txBody>
          <a:bodyPr/>
          <a:lstStyle/>
          <a:p>
            <a:pPr lvl="1">
              <a:buFont typeface="Arial" panose="020B0604020202020204" pitchFamily="34" charset="0"/>
              <a:buChar char="•"/>
              <a:defRPr/>
            </a:pPr>
            <a:r>
              <a:rPr lang="en-US" sz="2400" dirty="0">
                <a:latin typeface="Century Gothic" pitchFamily="34" charset="0"/>
              </a:rPr>
              <a:t>Anytime you are in court, receive a phone call, </a:t>
            </a:r>
            <a:r>
              <a:rPr lang="en-US" sz="2400" dirty="0" smtClean="0">
                <a:latin typeface="Century Gothic" pitchFamily="34" charset="0"/>
              </a:rPr>
              <a:t>or receive </a:t>
            </a:r>
            <a:r>
              <a:rPr lang="en-US" sz="2400" dirty="0">
                <a:latin typeface="Century Gothic" pitchFamily="34" charset="0"/>
              </a:rPr>
              <a:t>information </a:t>
            </a:r>
            <a:r>
              <a:rPr lang="en-US" sz="2400" dirty="0" smtClean="0">
                <a:latin typeface="Century Gothic" pitchFamily="34" charset="0"/>
              </a:rPr>
              <a:t>concerning a juvenile </a:t>
            </a:r>
            <a:r>
              <a:rPr lang="en-US" sz="2400" dirty="0">
                <a:latin typeface="Century Gothic" pitchFamily="34" charset="0"/>
              </a:rPr>
              <a:t>that resides out of state, please contact KY ICJ immediately to make sure we are aware that the juvenile is in Kentucky</a:t>
            </a:r>
            <a:r>
              <a:rPr lang="en-US" sz="2400" dirty="0" smtClean="0">
                <a:latin typeface="Century Gothic" pitchFamily="34" charset="0"/>
              </a:rPr>
              <a:t>.</a:t>
            </a:r>
          </a:p>
          <a:p>
            <a:pPr marL="457200" lvl="1" indent="0">
              <a:buNone/>
              <a:defRPr/>
            </a:pPr>
            <a:endParaRPr lang="en-US" sz="2400" dirty="0">
              <a:latin typeface="Century Gothic" pitchFamily="34" charset="0"/>
            </a:endParaRPr>
          </a:p>
          <a:p>
            <a:pPr lvl="1">
              <a:buFont typeface="Arial" panose="020B0604020202020204" pitchFamily="34" charset="0"/>
              <a:buChar char="•"/>
              <a:defRPr/>
            </a:pPr>
            <a:r>
              <a:rPr lang="en-US" sz="2400" dirty="0">
                <a:latin typeface="Century Gothic" pitchFamily="34" charset="0"/>
              </a:rPr>
              <a:t>Please do not give out any information or communicate with locals from other states. Please advise them to contact their local ICJ Office.   </a:t>
            </a:r>
            <a:endParaRPr lang="en-US" sz="2400" dirty="0" smtClean="0">
              <a:latin typeface="Century Gothic" pitchFamily="34" charset="0"/>
            </a:endParaRPr>
          </a:p>
          <a:p>
            <a:pPr marL="457200" lvl="1" indent="0">
              <a:buNone/>
              <a:defRPr/>
            </a:pPr>
            <a:endParaRPr lang="en-US" sz="2400" dirty="0">
              <a:latin typeface="Century Gothic" pitchFamily="34" charset="0"/>
            </a:endParaRPr>
          </a:p>
          <a:p>
            <a:pPr lvl="1">
              <a:buFont typeface="Arial" panose="020B0604020202020204" pitchFamily="34" charset="0"/>
              <a:buChar char="•"/>
              <a:defRPr/>
            </a:pPr>
            <a:r>
              <a:rPr lang="en-US" sz="2400" dirty="0">
                <a:latin typeface="Century Gothic" pitchFamily="34" charset="0"/>
              </a:rPr>
              <a:t>All communications between states, whether verbal or written, on ICJ issues shall be transmitted between the respective ICJ Offices.  ICJ Rule 2-104</a:t>
            </a:r>
          </a:p>
        </p:txBody>
      </p:sp>
      <p:sp>
        <p:nvSpPr>
          <p:cNvPr id="4" name="Footer Placeholder 3"/>
          <p:cNvSpPr>
            <a:spLocks noGrp="1"/>
          </p:cNvSpPr>
          <p:nvPr>
            <p:ph type="ftr" sz="quarter" idx="11"/>
          </p:nvPr>
        </p:nvSpPr>
        <p:spPr/>
        <p:txBody>
          <a:bodyPr/>
          <a:lstStyle/>
          <a:p>
            <a:pPr>
              <a:defRPr/>
            </a:pPr>
            <a:r>
              <a:rPr lang="en-US" smtClean="0"/>
              <a:t>Serving Juveniles While Protecting Communities</a:t>
            </a:r>
            <a:endParaRPr lang="en-US"/>
          </a:p>
        </p:txBody>
      </p:sp>
      <p:sp>
        <p:nvSpPr>
          <p:cNvPr id="5" name="Slide Number Placeholder 4"/>
          <p:cNvSpPr>
            <a:spLocks noGrp="1"/>
          </p:cNvSpPr>
          <p:nvPr>
            <p:ph type="sldNum" sz="quarter" idx="12"/>
          </p:nvPr>
        </p:nvSpPr>
        <p:spPr/>
        <p:txBody>
          <a:bodyPr/>
          <a:lstStyle/>
          <a:p>
            <a:pPr>
              <a:defRPr/>
            </a:pPr>
            <a:fld id="{A808A388-87E5-4E1D-AD52-BA0D0965DA1A}" type="slidenum">
              <a:rPr lang="en-US" smtClean="0"/>
              <a:pPr>
                <a:defRPr/>
              </a:pPr>
              <a:t>9</a:t>
            </a:fld>
            <a:endParaRPr lang="en-US"/>
          </a:p>
        </p:txBody>
      </p:sp>
    </p:spTree>
    <p:extLst>
      <p:ext uri="{BB962C8B-B14F-4D97-AF65-F5344CB8AC3E}">
        <p14:creationId xmlns:p14="http://schemas.microsoft.com/office/powerpoint/2010/main" val="19746404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heme/theme1.xml><?xml version="1.0" encoding="utf-8"?>
<a:theme xmlns:a="http://schemas.openxmlformats.org/drawingml/2006/main" name="ind_2271_slide">
  <a:themeElements>
    <a:clrScheme name="Default Design 1">
      <a:dk1>
        <a:srgbClr val="000000"/>
      </a:dk1>
      <a:lt1>
        <a:srgbClr val="FFFFFF"/>
      </a:lt1>
      <a:dk2>
        <a:srgbClr val="1874CD"/>
      </a:dk2>
      <a:lt2>
        <a:srgbClr val="FFFFFF"/>
      </a:lt2>
      <a:accent1>
        <a:srgbClr val="669BCC"/>
      </a:accent1>
      <a:accent2>
        <a:srgbClr val="6BAFED"/>
      </a:accent2>
      <a:accent3>
        <a:srgbClr val="ABBCE3"/>
      </a:accent3>
      <a:accent4>
        <a:srgbClr val="DADADA"/>
      </a:accent4>
      <a:accent5>
        <a:srgbClr val="B8CBE2"/>
      </a:accent5>
      <a:accent6>
        <a:srgbClr val="609ED7"/>
      </a:accent6>
      <a:hlink>
        <a:srgbClr val="D7E9FA"/>
      </a:hlink>
      <a:folHlink>
        <a:srgbClr val="A4CDF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1874CD"/>
        </a:dk2>
        <a:lt2>
          <a:srgbClr val="FFFFFF"/>
        </a:lt2>
        <a:accent1>
          <a:srgbClr val="669BCC"/>
        </a:accent1>
        <a:accent2>
          <a:srgbClr val="6BAFED"/>
        </a:accent2>
        <a:accent3>
          <a:srgbClr val="ABBCE3"/>
        </a:accent3>
        <a:accent4>
          <a:srgbClr val="DADADA"/>
        </a:accent4>
        <a:accent5>
          <a:srgbClr val="B8CBE2"/>
        </a:accent5>
        <a:accent6>
          <a:srgbClr val="609ED7"/>
        </a:accent6>
        <a:hlink>
          <a:srgbClr val="D7E9FA"/>
        </a:hlink>
        <a:folHlink>
          <a:srgbClr val="A4CDF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1874CD"/>
        </a:dk2>
        <a:lt2>
          <a:srgbClr val="FFFFFF"/>
        </a:lt2>
        <a:accent1>
          <a:srgbClr val="24C8E6"/>
        </a:accent1>
        <a:accent2>
          <a:srgbClr val="7679EF"/>
        </a:accent2>
        <a:accent3>
          <a:srgbClr val="ABBCE3"/>
        </a:accent3>
        <a:accent4>
          <a:srgbClr val="DADADA"/>
        </a:accent4>
        <a:accent5>
          <a:srgbClr val="ACE0F0"/>
        </a:accent5>
        <a:accent6>
          <a:srgbClr val="6A6DD9"/>
        </a:accent6>
        <a:hlink>
          <a:srgbClr val="C6E0F8"/>
        </a:hlink>
        <a:folHlink>
          <a:srgbClr val="D2F3FA"/>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1874CD"/>
        </a:dk2>
        <a:lt2>
          <a:srgbClr val="FFFFFF"/>
        </a:lt2>
        <a:accent1>
          <a:srgbClr val="DB7E0A"/>
        </a:accent1>
        <a:accent2>
          <a:srgbClr val="DBA80A"/>
        </a:accent2>
        <a:accent3>
          <a:srgbClr val="ABBCE3"/>
        </a:accent3>
        <a:accent4>
          <a:srgbClr val="DADADA"/>
        </a:accent4>
        <a:accent5>
          <a:srgbClr val="EAC0AA"/>
        </a:accent5>
        <a:accent6>
          <a:srgbClr val="C69808"/>
        </a:accent6>
        <a:hlink>
          <a:srgbClr val="FCD4C2"/>
        </a:hlink>
        <a:folHlink>
          <a:srgbClr val="D7E9FA"/>
        </a:folHlink>
      </a:clrScheme>
      <a:clrMap bg1="dk2" tx1="lt1" bg2="dk1" tx2="lt2" accent1="accent1" accent2="accent2" accent3="accent3" accent4="accent4" accent5="accent5" accent6="accent6" hlink="hlink" folHlink="folHlink"/>
    </a:extraClrScheme>
    <a:extraClrScheme>
      <a:clrScheme name="Default Design 4">
        <a:dk1>
          <a:srgbClr val="000000"/>
        </a:dk1>
        <a:lt1>
          <a:srgbClr val="FFFFFF"/>
        </a:lt1>
        <a:dk2>
          <a:srgbClr val="1874CD"/>
        </a:dk2>
        <a:lt2>
          <a:srgbClr val="FFFFFF"/>
        </a:lt2>
        <a:accent1>
          <a:srgbClr val="DB7E0A"/>
        </a:accent1>
        <a:accent2>
          <a:srgbClr val="A7C408"/>
        </a:accent2>
        <a:accent3>
          <a:srgbClr val="ABBCE3"/>
        </a:accent3>
        <a:accent4>
          <a:srgbClr val="DADADA"/>
        </a:accent4>
        <a:accent5>
          <a:srgbClr val="EAC0AA"/>
        </a:accent5>
        <a:accent6>
          <a:srgbClr val="97B106"/>
        </a:accent6>
        <a:hlink>
          <a:srgbClr val="D7E9FA"/>
        </a:hlink>
        <a:folHlink>
          <a:srgbClr val="F9D7FA"/>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B2B2B2"/>
        </a:lt2>
        <a:accent1>
          <a:srgbClr val="669BCC"/>
        </a:accent1>
        <a:accent2>
          <a:srgbClr val="6BAFED"/>
        </a:accent2>
        <a:accent3>
          <a:srgbClr val="FFFFFF"/>
        </a:accent3>
        <a:accent4>
          <a:srgbClr val="000000"/>
        </a:accent4>
        <a:accent5>
          <a:srgbClr val="B8CBE2"/>
        </a:accent5>
        <a:accent6>
          <a:srgbClr val="609ED7"/>
        </a:accent6>
        <a:hlink>
          <a:srgbClr val="D7E9FA"/>
        </a:hlink>
        <a:folHlink>
          <a:srgbClr val="A4CDF4"/>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B2B2B2"/>
        </a:lt2>
        <a:accent1>
          <a:srgbClr val="24C8E6"/>
        </a:accent1>
        <a:accent2>
          <a:srgbClr val="7679EF"/>
        </a:accent2>
        <a:accent3>
          <a:srgbClr val="FFFFFF"/>
        </a:accent3>
        <a:accent4>
          <a:srgbClr val="000000"/>
        </a:accent4>
        <a:accent5>
          <a:srgbClr val="ACE0F0"/>
        </a:accent5>
        <a:accent6>
          <a:srgbClr val="6A6DD9"/>
        </a:accent6>
        <a:hlink>
          <a:srgbClr val="C6E0F8"/>
        </a:hlink>
        <a:folHlink>
          <a:srgbClr val="D2F3FA"/>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B2B2B2"/>
        </a:lt2>
        <a:accent1>
          <a:srgbClr val="DB7E0A"/>
        </a:accent1>
        <a:accent2>
          <a:srgbClr val="DBA80A"/>
        </a:accent2>
        <a:accent3>
          <a:srgbClr val="FFFFFF"/>
        </a:accent3>
        <a:accent4>
          <a:srgbClr val="000000"/>
        </a:accent4>
        <a:accent5>
          <a:srgbClr val="EAC0AA"/>
        </a:accent5>
        <a:accent6>
          <a:srgbClr val="C69808"/>
        </a:accent6>
        <a:hlink>
          <a:srgbClr val="FCD4C2"/>
        </a:hlink>
        <a:folHlink>
          <a:srgbClr val="D7E9FA"/>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B2B2B2"/>
        </a:lt2>
        <a:accent1>
          <a:srgbClr val="DB7E0A"/>
        </a:accent1>
        <a:accent2>
          <a:srgbClr val="A7C408"/>
        </a:accent2>
        <a:accent3>
          <a:srgbClr val="FFFFFF"/>
        </a:accent3>
        <a:accent4>
          <a:srgbClr val="000000"/>
        </a:accent4>
        <a:accent5>
          <a:srgbClr val="EAC0AA"/>
        </a:accent5>
        <a:accent6>
          <a:srgbClr val="97B106"/>
        </a:accent6>
        <a:hlink>
          <a:srgbClr val="D7E9FA"/>
        </a:hlink>
        <a:folHlink>
          <a:srgbClr val="F9D7F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66AF5937A0C14B910C22437136B414" ma:contentTypeVersion="11" ma:contentTypeDescription="Create a new document." ma:contentTypeScope="" ma:versionID="6249c9f82001c581b3a71b9188a10f8f">
  <xsd:schema xmlns:xsd="http://www.w3.org/2001/XMLSchema" xmlns:xs="http://www.w3.org/2001/XMLSchema" xmlns:p="http://schemas.microsoft.com/office/2006/metadata/properties" xmlns:ns1="25652375-5976-448a-91e2-83c2698bbafa" xmlns:ns2="http://schemas.microsoft.com/sharepoint/v3" xmlns:ns3="a79bd224-4819-40b2-aa9b-f8999d5b687f" targetNamespace="http://schemas.microsoft.com/office/2006/metadata/properties" ma:root="true" ma:fieldsID="a6732eef91ac59167f9d6a9ed3f5612c" ns1:_="" ns2:_="" ns3:_="">
    <xsd:import namespace="25652375-5976-448a-91e2-83c2698bbafa"/>
    <xsd:import namespace="http://schemas.microsoft.com/sharepoint/v3"/>
    <xsd:import namespace="a79bd224-4819-40b2-aa9b-f8999d5b687f"/>
    <xsd:element name="properties">
      <xsd:complexType>
        <xsd:sequence>
          <xsd:element name="documentManagement">
            <xsd:complexType>
              <xsd:all>
                <xsd:element ref="ns1:Archived" minOccurs="0"/>
                <xsd:element ref="ns1:Types" minOccurs="0"/>
                <xsd:element ref="ns1:Memo_x0020_Types" minOccurs="0"/>
                <xsd:element ref="ns1:Document_x0020_Year" minOccurs="0"/>
                <xsd:element ref="ns3:rh2e" minOccurs="0"/>
                <xsd:element ref="ns2:RoutingRuleDescription" minOccurs="0"/>
                <xsd:element ref="ns1: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52375-5976-448a-91e2-83c2698bbafa" elementFormDefault="qualified">
    <xsd:import namespace="http://schemas.microsoft.com/office/2006/documentManagement/types"/>
    <xsd:import namespace="http://schemas.microsoft.com/office/infopath/2007/PartnerControls"/>
    <xsd:element name="Archived" ma:index="0" nillable="true" ma:displayName="Archived" ma:default="0" ma:indexed="true" ma:internalName="Archived">
      <xsd:simpleType>
        <xsd:restriction base="dms:Boolean"/>
      </xsd:simpleType>
    </xsd:element>
    <xsd:element name="Types" ma:index="3" nillable="true" ma:displayName="Types" ma:format="Dropdown" ma:internalName="Types">
      <xsd:simpleType>
        <xsd:restriction base="dms:Choice">
          <xsd:enumeration value="None"/>
          <xsd:enumeration value="Document"/>
          <xsd:enumeration value="Memo"/>
          <xsd:enumeration value="Statement Of Consideration"/>
          <xsd:enumeration value="Did you Know"/>
          <xsd:enumeration value="Newsletter"/>
        </xsd:restriction>
      </xsd:simpleType>
    </xsd:element>
    <xsd:element name="Memo_x0020_Types" ma:index="4" nillable="true" ma:displayName="Memo Types" ma:format="Dropdown" ma:internalName="Memo_x0020_Types">
      <xsd:simpleType>
        <xsd:restriction base="dms:Choice">
          <xsd:enumeration value="None"/>
          <xsd:enumeration value="PCCT"/>
          <xsd:enumeration value="PPTL"/>
          <xsd:enumeration value="PPM"/>
          <xsd:enumeration value="PPIM"/>
          <xsd:enumeration value="CCT"/>
        </xsd:restriction>
      </xsd:simpleType>
    </xsd:element>
    <xsd:element name="Document_x0020_Year" ma:index="5" nillable="true" ma:displayName="Document Year" ma:format="Dropdown" ma:internalName="Document_x0020_Year">
      <xsd:simpleType>
        <xsd:restriction base="dms:Choice">
          <xsd:enumeration value="None"/>
          <xsd:enumeration value="2024"/>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restriction>
      </xsd:simpleType>
    </xsd:element>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7" nillable="true" ma:displayName="Description" ma:hidden="true"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9bd224-4819-40b2-aa9b-f8999d5b687f" elementFormDefault="qualified">
    <xsd:import namespace="http://schemas.microsoft.com/office/2006/documentManagement/types"/>
    <xsd:import namespace="http://schemas.microsoft.com/office/infopath/2007/PartnerControls"/>
    <xsd:element name="rh2e" ma:index="6" nillable="true" ma:displayName="Date and Time" ma:hidden="true" ma:internalName="rh2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rh2e xmlns="a79bd224-4819-40b2-aa9b-f8999d5b687f" xsi:nil="true"/>
    <Types xmlns="25652375-5976-448a-91e2-83c2698bbafa">Document</Types>
    <Archived xmlns="25652375-5976-448a-91e2-83c2698bbafa">false</Archived>
    <Memo_x0020_Types xmlns="25652375-5976-448a-91e2-83c2698bbafa" xsi:nil="true"/>
    <Document_x0020_Year xmlns="25652375-5976-448a-91e2-83c2698bbafa">2019</Document_x0020_Year>
    <RoutingRuleDescription xmlns="http://schemas.microsoft.com/sharepoint/v3" xsi:nil="true"/>
  </documentManagement>
</p:properties>
</file>

<file path=customXml/itemProps1.xml><?xml version="1.0" encoding="utf-8"?>
<ds:datastoreItem xmlns:ds="http://schemas.openxmlformats.org/officeDocument/2006/customXml" ds:itemID="{44E6146C-4934-4821-9A38-5EBD46C855E0}"/>
</file>

<file path=customXml/itemProps2.xml><?xml version="1.0" encoding="utf-8"?>
<ds:datastoreItem xmlns:ds="http://schemas.openxmlformats.org/officeDocument/2006/customXml" ds:itemID="{99F1FB59-704F-48C5-A291-2FB159E1A869}">
  <ds:schemaRefs>
    <ds:schemaRef ds:uri="http://schemas.microsoft.com/sharepoint/v3/contenttype/forms"/>
  </ds:schemaRefs>
</ds:datastoreItem>
</file>

<file path=customXml/itemProps3.xml><?xml version="1.0" encoding="utf-8"?>
<ds:datastoreItem xmlns:ds="http://schemas.openxmlformats.org/officeDocument/2006/customXml" ds:itemID="{04DDC6A2-E840-42EB-B853-6EDFA21F7042}">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ind_2271_slide</Template>
  <TotalTime>23537</TotalTime>
  <Words>2376</Words>
  <Application>Microsoft Office PowerPoint</Application>
  <PresentationFormat>On-screen Show (4:3)</PresentationFormat>
  <Paragraphs>344</Paragraphs>
  <Slides>33</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Century Gothic</vt:lpstr>
      <vt:lpstr>Wingdings</vt:lpstr>
      <vt:lpstr>ind_2271_slide</vt:lpstr>
      <vt:lpstr>Interstate Compact for Juveniles</vt:lpstr>
      <vt:lpstr>Interstate Compact for Juveniles </vt:lpstr>
      <vt:lpstr>Compact Clause </vt:lpstr>
      <vt:lpstr>Legal Status of Interstate Compacts</vt:lpstr>
      <vt:lpstr>ICJ Definitions </vt:lpstr>
      <vt:lpstr>ICJ Definitions Continued</vt:lpstr>
      <vt:lpstr>PowerPoint Presentation</vt:lpstr>
      <vt:lpstr>KY Interstate Compact for Juveniles </vt:lpstr>
      <vt:lpstr>Communication Rule</vt:lpstr>
      <vt:lpstr>Interstate Compact on the Placement of Children (ICPC)</vt:lpstr>
      <vt:lpstr>MOU between ICPC and ICJ</vt:lpstr>
      <vt:lpstr>Returning Juveniles</vt:lpstr>
      <vt:lpstr>Situations Requiring Return of Juvenile</vt:lpstr>
      <vt:lpstr>Non-Delinquent Runaways</vt:lpstr>
      <vt:lpstr>PowerPoint Presentation</vt:lpstr>
      <vt:lpstr>Voluntary Return of Runaways</vt:lpstr>
      <vt:lpstr>Non-Voluntary Returns - Overview</vt:lpstr>
      <vt:lpstr>Hearings for Non-Voluntary Returns</vt:lpstr>
      <vt:lpstr>Non-Voluntary Returns - Last Steps</vt:lpstr>
      <vt:lpstr>DCBS SOP 10.13 Intro to Compliance with ICJ</vt:lpstr>
      <vt:lpstr>10.13 Continued </vt:lpstr>
      <vt:lpstr>ICJ and DCBS ESCAPEES </vt:lpstr>
      <vt:lpstr>Pick-Up Orders  &amp; Warrants</vt:lpstr>
      <vt:lpstr>Transporting Juveniles</vt:lpstr>
      <vt:lpstr>Liability</vt:lpstr>
      <vt:lpstr>Question #1</vt:lpstr>
      <vt:lpstr>Question #2</vt:lpstr>
      <vt:lpstr>Question #3</vt:lpstr>
      <vt:lpstr>Question #4</vt:lpstr>
      <vt:lpstr>Contact Information</vt:lpstr>
      <vt:lpstr>Contact Information</vt:lpstr>
      <vt:lpstr>Contact Information</vt:lpstr>
      <vt:lpstr>Questions?</vt:lpstr>
    </vt:vector>
  </TitlesOfParts>
  <Company>csg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ICJ DCBS Training</dc:title>
  <dc:creator>Ashley Hassan</dc:creator>
  <cp:lastModifiedBy>Butler, Anna E. (DJJ)</cp:lastModifiedBy>
  <cp:revision>1037</cp:revision>
  <cp:lastPrinted>2011-12-20T14:23:24Z</cp:lastPrinted>
  <dcterms:created xsi:type="dcterms:W3CDTF">2009-10-16T14:39:00Z</dcterms:created>
  <dcterms:modified xsi:type="dcterms:W3CDTF">2019-03-26T15:16:02Z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0x010100EA66AF5937A0C14B910C22437136B414</vt:lpwstr>
  </property>
  <property fmtid="{D5CDD505-2E9C-101B-9397-08002B2CF9AE}" pid="3" name="Order">
    <vt:r8>3800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Archived">
    <vt:bool>false</vt:bool>
  </property>
  <property fmtid="{D5CDD505-2E9C-101B-9397-08002B2CF9AE}" pid="13" name="Types">
    <vt:lpwstr>Document</vt:lpwstr>
  </property>
  <property fmtid="{D5CDD505-2E9C-101B-9397-08002B2CF9AE}" pid="14" name="Document Year">
    <vt:lpwstr>2019</vt:lpwstr>
  </property>
</Properties>
</file>